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embeddedFontLst>
    <p:embeddedFont>
      <p:font typeface="Palatino Linotype" panose="02040502050505030304" pitchFamily="18" charset="0"/>
      <p:regular r:id="rId11"/>
      <p:bold r:id="rId12"/>
      <p:italic r:id="rId13"/>
      <p:boldItalic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622208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541978"/>
            <a:ext cx="7556421" cy="1870295"/>
          </a:xfrm>
          <a:prstGeom prst="rect">
            <a:avLst/>
          </a:prstGeom>
          <a:noFill/>
          <a:ln/>
        </p:spPr>
        <p:txBody>
          <a:bodyPr wrap="square" lIns="0" tIns="0" rIns="0" bIns="0" rtlCol="0" anchor="t"/>
          <a:lstStyle/>
          <a:p>
            <a:pPr marL="0" indent="0">
              <a:lnSpc>
                <a:spcPts val="6100"/>
              </a:lnSpc>
              <a:buNone/>
            </a:pPr>
            <a:r>
              <a:rPr lang="en-US" sz="4000" b="1" kern="0" spc="-98" dirty="0">
                <a:solidFill>
                  <a:srgbClr val="F95F88"/>
                </a:solidFill>
                <a:latin typeface="Palatino Linotype" panose="02040502050505030304" pitchFamily="18" charset="0"/>
                <a:ea typeface="Petrona Bold" pitchFamily="34" charset="-122"/>
                <a:cs typeface="Petrona Bold" pitchFamily="34" charset="-120"/>
              </a:rPr>
              <a:t>Sales Distribution Dashboard: Performance Overview</a:t>
            </a:r>
            <a:endParaRPr lang="en-US" sz="4000" dirty="0">
              <a:latin typeface="Palatino Linotype" panose="02040502050505030304" pitchFamily="18" charset="0"/>
            </a:endParaRPr>
          </a:p>
        </p:txBody>
      </p:sp>
      <p:sp>
        <p:nvSpPr>
          <p:cNvPr id="4" name="Text 1"/>
          <p:cNvSpPr/>
          <p:nvPr/>
        </p:nvSpPr>
        <p:spPr>
          <a:xfrm>
            <a:off x="702528" y="4013478"/>
            <a:ext cx="7647684" cy="2022039"/>
          </a:xfrm>
          <a:prstGeom prst="rect">
            <a:avLst/>
          </a:prstGeom>
          <a:noFill/>
          <a:ln/>
        </p:spPr>
        <p:txBody>
          <a:bodyPr wrap="square" lIns="0" tIns="0" rIns="0" bIns="0" rtlCol="0" anchor="t"/>
          <a:lstStyle/>
          <a:p>
            <a:pPr marL="0" indent="0">
              <a:lnSpc>
                <a:spcPts val="2850"/>
              </a:lnSpc>
              <a:buNone/>
            </a:pPr>
            <a:r>
              <a:rPr lang="en-US" kern="0" spc="-36" dirty="0">
                <a:solidFill>
                  <a:srgbClr val="272525"/>
                </a:solidFill>
                <a:latin typeface="Palatino Linotype" panose="02040502050505030304" pitchFamily="18" charset="0"/>
                <a:ea typeface="Inter" pitchFamily="34" charset="-122"/>
                <a:cs typeface="Inter" pitchFamily="34" charset="-120"/>
              </a:rPr>
              <a:t>This presentation will analyze our sales distribution dashboard, diving into key insights and performance metrics for optimizing our sales strategies. We'll explore trends in product distribution, regional variations, and individual sales representative performance, offering actionable recommendations to boost sales and improve efficiency.</a:t>
            </a:r>
            <a:endParaRPr lang="en-US" dirty="0">
              <a:latin typeface="Palatino Linotype" panose="0204050205050503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2823306" y="1942386"/>
            <a:ext cx="7800261" cy="779621"/>
          </a:xfrm>
          <a:prstGeom prst="rect">
            <a:avLst/>
          </a:prstGeom>
          <a:noFill/>
          <a:ln/>
        </p:spPr>
        <p:txBody>
          <a:bodyPr wrap="none" lIns="0" tIns="0" rIns="0" bIns="0" rtlCol="0" anchor="t"/>
          <a:lstStyle/>
          <a:p>
            <a:pPr marL="0" indent="0">
              <a:lnSpc>
                <a:spcPts val="6100"/>
              </a:lnSpc>
              <a:buNone/>
            </a:pPr>
            <a:r>
              <a:rPr lang="en-US" sz="4900" b="1" kern="0" spc="-98" dirty="0">
                <a:solidFill>
                  <a:srgbClr val="F95F88"/>
                </a:solidFill>
                <a:latin typeface="Palatino Linotype" panose="02040502050505030304" pitchFamily="18" charset="0"/>
                <a:ea typeface="Petrona Bold" pitchFamily="34" charset="-122"/>
                <a:cs typeface="Petrona Bold" pitchFamily="34" charset="-120"/>
              </a:rPr>
              <a:t>Product Distribution Trends</a:t>
            </a:r>
            <a:endParaRPr lang="en-US" sz="4900" dirty="0">
              <a:latin typeface="Palatino Linotype" panose="02040502050505030304" pitchFamily="18" charset="0"/>
            </a:endParaRPr>
          </a:p>
        </p:txBody>
      </p:sp>
      <p:sp>
        <p:nvSpPr>
          <p:cNvPr id="3" name="Text 1"/>
          <p:cNvSpPr/>
          <p:nvPr/>
        </p:nvSpPr>
        <p:spPr>
          <a:xfrm>
            <a:off x="793790" y="3288983"/>
            <a:ext cx="3488769" cy="389930"/>
          </a:xfrm>
          <a:prstGeom prst="rect">
            <a:avLst/>
          </a:prstGeom>
          <a:noFill/>
          <a:ln/>
        </p:spPr>
        <p:txBody>
          <a:bodyPr wrap="none" lIns="0" tIns="0" rIns="0" bIns="0" rtlCol="0" anchor="t"/>
          <a:lstStyle/>
          <a:p>
            <a:pPr marL="0" indent="0">
              <a:lnSpc>
                <a:spcPts val="3050"/>
              </a:lnSpc>
              <a:buNone/>
            </a:pPr>
            <a:r>
              <a:rPr lang="en-US" sz="2450" b="1" kern="0" spc="-49" dirty="0">
                <a:solidFill>
                  <a:srgbClr val="F95F88"/>
                </a:solidFill>
                <a:latin typeface="Palatino Linotype" panose="02040502050505030304" pitchFamily="18" charset="0"/>
                <a:ea typeface="Petrona Bold" pitchFamily="34" charset="-122"/>
                <a:cs typeface="Petrona Bold" pitchFamily="34" charset="-120"/>
              </a:rPr>
              <a:t>Top-Performing Products</a:t>
            </a:r>
            <a:endParaRPr lang="en-US" sz="2450" dirty="0">
              <a:latin typeface="Palatino Linotype" panose="02040502050505030304" pitchFamily="18" charset="0"/>
            </a:endParaRPr>
          </a:p>
        </p:txBody>
      </p:sp>
      <p:sp>
        <p:nvSpPr>
          <p:cNvPr id="4" name="Text 2"/>
          <p:cNvSpPr/>
          <p:nvPr/>
        </p:nvSpPr>
        <p:spPr>
          <a:xfrm>
            <a:off x="793790" y="3905726"/>
            <a:ext cx="6244709" cy="2177415"/>
          </a:xfrm>
          <a:prstGeom prst="rect">
            <a:avLst/>
          </a:prstGeom>
          <a:noFill/>
          <a:ln/>
        </p:spPr>
        <p:txBody>
          <a:bodyPr wrap="square" lIns="0" tIns="0" rIns="0" bIns="0" rtlCol="0" anchor="t"/>
          <a:lstStyle/>
          <a:p>
            <a:pPr marL="0" indent="0">
              <a:lnSpc>
                <a:spcPts val="2850"/>
              </a:lnSpc>
              <a:buNone/>
            </a:pPr>
            <a:r>
              <a:rPr lang="en-US" sz="1750" kern="0" spc="-36" dirty="0">
                <a:solidFill>
                  <a:srgbClr val="272525"/>
                </a:solidFill>
                <a:latin typeface="Palatino Linotype" panose="02040502050505030304" pitchFamily="18" charset="0"/>
                <a:ea typeface="Inter" pitchFamily="34" charset="-122"/>
                <a:cs typeface="Inter" pitchFamily="34" charset="-120"/>
              </a:rPr>
              <a:t>Product 30 leads the sales distribution with consistent high performance over the year. Product 41 follows closely, showing steady growth potential. Product 24 has experienced a decline in sales over the past few months, indicating a need for re-evaluation and potential adjustments to our marketing and sales strategies.</a:t>
            </a:r>
            <a:endParaRPr lang="en-US" sz="1750" dirty="0">
              <a:latin typeface="Palatino Linotype" panose="02040502050505030304" pitchFamily="18" charset="0"/>
            </a:endParaRPr>
          </a:p>
        </p:txBody>
      </p:sp>
      <p:sp>
        <p:nvSpPr>
          <p:cNvPr id="5" name="Text 3"/>
          <p:cNvSpPr/>
          <p:nvPr/>
        </p:nvSpPr>
        <p:spPr>
          <a:xfrm>
            <a:off x="7599521" y="3288983"/>
            <a:ext cx="3118842" cy="389930"/>
          </a:xfrm>
          <a:prstGeom prst="rect">
            <a:avLst/>
          </a:prstGeom>
          <a:noFill/>
          <a:ln/>
        </p:spPr>
        <p:txBody>
          <a:bodyPr wrap="none" lIns="0" tIns="0" rIns="0" bIns="0" rtlCol="0" anchor="t"/>
          <a:lstStyle/>
          <a:p>
            <a:pPr marL="0" indent="0">
              <a:lnSpc>
                <a:spcPts val="3050"/>
              </a:lnSpc>
              <a:buNone/>
            </a:pPr>
            <a:r>
              <a:rPr lang="en-US" sz="2450" b="1" kern="0" spc="-49" dirty="0">
                <a:solidFill>
                  <a:srgbClr val="F95F88"/>
                </a:solidFill>
                <a:latin typeface="Palatino Linotype" panose="02040502050505030304" pitchFamily="18" charset="0"/>
                <a:ea typeface="Petrona Bold" pitchFamily="34" charset="-122"/>
                <a:cs typeface="Petrona Bold" pitchFamily="34" charset="-120"/>
              </a:rPr>
              <a:t>Growth Opportunities</a:t>
            </a:r>
            <a:endParaRPr lang="en-US" sz="2450" dirty="0">
              <a:latin typeface="Palatino Linotype" panose="02040502050505030304" pitchFamily="18" charset="0"/>
            </a:endParaRPr>
          </a:p>
        </p:txBody>
      </p:sp>
      <p:sp>
        <p:nvSpPr>
          <p:cNvPr id="6" name="Text 4"/>
          <p:cNvSpPr/>
          <p:nvPr/>
        </p:nvSpPr>
        <p:spPr>
          <a:xfrm>
            <a:off x="7599521" y="3905726"/>
            <a:ext cx="6244709" cy="2177415"/>
          </a:xfrm>
          <a:prstGeom prst="rect">
            <a:avLst/>
          </a:prstGeom>
          <a:noFill/>
          <a:ln/>
        </p:spPr>
        <p:txBody>
          <a:bodyPr wrap="square" lIns="0" tIns="0" rIns="0" bIns="0" rtlCol="0" anchor="t"/>
          <a:lstStyle/>
          <a:p>
            <a:pPr marL="0" indent="0">
              <a:lnSpc>
                <a:spcPts val="2850"/>
              </a:lnSpc>
              <a:buNone/>
            </a:pPr>
            <a:r>
              <a:rPr lang="en-US" sz="1750" kern="0" spc="-36" dirty="0">
                <a:solidFill>
                  <a:srgbClr val="272525"/>
                </a:solidFill>
                <a:latin typeface="Palatino Linotype" panose="02040502050505030304" pitchFamily="18" charset="0"/>
                <a:ea typeface="Inter" pitchFamily="34" charset="-122"/>
                <a:cs typeface="Inter" pitchFamily="34" charset="-120"/>
              </a:rPr>
              <a:t>Products 19 and 22 are showing promising signs of growth, with a steady increase in sales over the past quarter. Further analysis can identify the factors driving this growth and provide insights for maximizing their performance. Similarly, product 32 shows promising potential and deserves attention in our strategies.</a:t>
            </a:r>
            <a:endParaRPr lang="en-US" sz="1750" dirty="0">
              <a:latin typeface="Palatino Linotype" panose="02040502050505030304" pitchFamily="18" charset="0"/>
            </a:endParaRPr>
          </a:p>
        </p:txBody>
      </p:sp>
      <p:pic>
        <p:nvPicPr>
          <p:cNvPr id="8" name="Picture 7" descr="A hand holding a tree growing from coins">
            <a:extLst>
              <a:ext uri="{FF2B5EF4-FFF2-40B4-BE49-F238E27FC236}">
                <a16:creationId xmlns:a16="http://schemas.microsoft.com/office/drawing/2014/main" id="{14570051-01A2-8A13-1A31-50789B6A56D3}"/>
              </a:ext>
            </a:extLst>
          </p:cNvPr>
          <p:cNvPicPr>
            <a:picLocks noChangeAspect="1"/>
          </p:cNvPicPr>
          <p:nvPr/>
        </p:nvPicPr>
        <p:blipFill>
          <a:blip r:embed="rId3"/>
          <a:stretch>
            <a:fillRect/>
          </a:stretch>
        </p:blipFill>
        <p:spPr>
          <a:xfrm>
            <a:off x="10590964" y="3027"/>
            <a:ext cx="4023360" cy="2994134"/>
          </a:xfrm>
          <a:prstGeom prst="rect">
            <a:avLst/>
          </a:prstGeom>
        </p:spPr>
      </p:pic>
      <p:sp>
        <p:nvSpPr>
          <p:cNvPr id="9" name="Rectangle: Rounded Corners 8">
            <a:extLst>
              <a:ext uri="{FF2B5EF4-FFF2-40B4-BE49-F238E27FC236}">
                <a16:creationId xmlns:a16="http://schemas.microsoft.com/office/drawing/2014/main" id="{DBDD4397-01A7-6E19-C06F-E8F1E402D622}"/>
              </a:ext>
            </a:extLst>
          </p:cNvPr>
          <p:cNvSpPr/>
          <p:nvPr/>
        </p:nvSpPr>
        <p:spPr>
          <a:xfrm>
            <a:off x="12790449" y="7789127"/>
            <a:ext cx="1694985" cy="301083"/>
          </a:xfrm>
          <a:prstGeom prst="roundRect">
            <a:avLst>
              <a:gd name="adj" fmla="val 0"/>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3120814" y="568285"/>
            <a:ext cx="7786092" cy="710327"/>
          </a:xfrm>
          <a:prstGeom prst="rect">
            <a:avLst/>
          </a:prstGeom>
          <a:noFill/>
          <a:ln/>
        </p:spPr>
        <p:txBody>
          <a:bodyPr wrap="none" lIns="0" tIns="0" rIns="0" bIns="0" rtlCol="0" anchor="t"/>
          <a:lstStyle/>
          <a:p>
            <a:pPr marL="0" indent="0">
              <a:lnSpc>
                <a:spcPts val="5550"/>
              </a:lnSpc>
              <a:buNone/>
            </a:pPr>
            <a:r>
              <a:rPr lang="en-US" sz="4450" b="1" kern="0" spc="-90" dirty="0">
                <a:solidFill>
                  <a:srgbClr val="F95F88"/>
                </a:solidFill>
                <a:latin typeface="Palatino Linotype" panose="02040502050505030304" pitchFamily="18" charset="0"/>
                <a:ea typeface="Petrona Bold" pitchFamily="34" charset="-122"/>
                <a:cs typeface="Petrona Bold" pitchFamily="34" charset="-120"/>
              </a:rPr>
              <a:t>Regional Performance Analysis</a:t>
            </a:r>
            <a:endParaRPr lang="en-US" sz="4450" dirty="0">
              <a:latin typeface="Palatino Linotype" panose="02040502050505030304" pitchFamily="18" charset="0"/>
            </a:endParaRPr>
          </a:p>
        </p:txBody>
      </p:sp>
      <p:sp>
        <p:nvSpPr>
          <p:cNvPr id="11" name="Text 5"/>
          <p:cNvSpPr/>
          <p:nvPr/>
        </p:nvSpPr>
        <p:spPr>
          <a:xfrm>
            <a:off x="834271" y="3192661"/>
            <a:ext cx="2841546" cy="355163"/>
          </a:xfrm>
          <a:prstGeom prst="rect">
            <a:avLst/>
          </a:prstGeom>
          <a:noFill/>
          <a:ln/>
        </p:spPr>
        <p:txBody>
          <a:bodyPr wrap="none" lIns="0" tIns="0" rIns="0" bIns="0" rtlCol="0" anchor="t"/>
          <a:lstStyle/>
          <a:p>
            <a:pPr marL="0" indent="0" algn="ctr">
              <a:lnSpc>
                <a:spcPts val="2750"/>
              </a:lnSpc>
              <a:buNone/>
            </a:pPr>
            <a:r>
              <a:rPr lang="en-US" sz="2400" b="1" kern="0" spc="-45" dirty="0">
                <a:solidFill>
                  <a:srgbClr val="F95F88"/>
                </a:solidFill>
                <a:latin typeface="Palatino Linotype" panose="02040502050505030304" pitchFamily="18" charset="0"/>
                <a:ea typeface="Petrona Bold" pitchFamily="34" charset="-122"/>
              </a:rPr>
              <a:t>Export</a:t>
            </a:r>
            <a:endParaRPr lang="en-US" sz="2400" dirty="0">
              <a:latin typeface="Palatino Linotype" panose="02040502050505030304" pitchFamily="18" charset="0"/>
            </a:endParaRPr>
          </a:p>
        </p:txBody>
      </p:sp>
      <p:sp>
        <p:nvSpPr>
          <p:cNvPr id="12" name="Text 6"/>
          <p:cNvSpPr/>
          <p:nvPr/>
        </p:nvSpPr>
        <p:spPr>
          <a:xfrm>
            <a:off x="723305" y="3671768"/>
            <a:ext cx="3063478" cy="1322546"/>
          </a:xfrm>
          <a:prstGeom prst="rect">
            <a:avLst/>
          </a:prstGeom>
          <a:noFill/>
          <a:ln/>
        </p:spPr>
        <p:txBody>
          <a:bodyPr wrap="square" lIns="0" tIns="0" rIns="0" bIns="0" rtlCol="0" anchor="t"/>
          <a:lstStyle/>
          <a:p>
            <a:pPr marL="0" indent="0" algn="ctr">
              <a:lnSpc>
                <a:spcPts val="2600"/>
              </a:lnSpc>
              <a:buNone/>
            </a:pPr>
            <a:r>
              <a:rPr lang="en-US" kern="0" spc="-33" dirty="0">
                <a:solidFill>
                  <a:srgbClr val="272525"/>
                </a:solidFill>
                <a:latin typeface="Palatino Linotype" panose="02040502050505030304" pitchFamily="18" charset="0"/>
                <a:ea typeface="Inter" pitchFamily="34" charset="-122"/>
                <a:cs typeface="Inter" pitchFamily="34" charset="-120"/>
              </a:rPr>
              <a:t>The Export region continues to be a strong performer, contributing significantly to our overall sales revenue.</a:t>
            </a:r>
            <a:endParaRPr lang="en-US" dirty="0">
              <a:latin typeface="Palatino Linotype" panose="02040502050505030304" pitchFamily="18" charset="0"/>
            </a:endParaRPr>
          </a:p>
        </p:txBody>
      </p:sp>
      <p:sp>
        <p:nvSpPr>
          <p:cNvPr id="13" name="Text 7"/>
          <p:cNvSpPr/>
          <p:nvPr/>
        </p:nvSpPr>
        <p:spPr>
          <a:xfrm>
            <a:off x="4207669" y="2022515"/>
            <a:ext cx="2841546" cy="355163"/>
          </a:xfrm>
          <a:prstGeom prst="rect">
            <a:avLst/>
          </a:prstGeom>
          <a:noFill/>
          <a:ln/>
        </p:spPr>
        <p:txBody>
          <a:bodyPr wrap="none" lIns="0" tIns="0" rIns="0" bIns="0" rtlCol="0" anchor="t"/>
          <a:lstStyle/>
          <a:p>
            <a:pPr marL="0" indent="0" algn="ctr">
              <a:lnSpc>
                <a:spcPts val="2750"/>
              </a:lnSpc>
              <a:buNone/>
            </a:pPr>
            <a:r>
              <a:rPr lang="en-US" sz="2400" b="1" kern="0" spc="-45" dirty="0">
                <a:solidFill>
                  <a:srgbClr val="F95F88"/>
                </a:solidFill>
                <a:latin typeface="Palatino Linotype" panose="02040502050505030304" pitchFamily="18" charset="0"/>
                <a:ea typeface="Petrona Bold" pitchFamily="34" charset="-122"/>
                <a:cs typeface="Petrona Bold" pitchFamily="34" charset="-120"/>
              </a:rPr>
              <a:t>Southeast</a:t>
            </a:r>
            <a:endParaRPr lang="en-US" sz="2400" dirty="0">
              <a:latin typeface="Palatino Linotype" panose="02040502050505030304" pitchFamily="18" charset="0"/>
            </a:endParaRPr>
          </a:p>
        </p:txBody>
      </p:sp>
      <p:sp>
        <p:nvSpPr>
          <p:cNvPr id="14" name="Text 8"/>
          <p:cNvSpPr/>
          <p:nvPr/>
        </p:nvSpPr>
        <p:spPr>
          <a:xfrm>
            <a:off x="4096703" y="2501622"/>
            <a:ext cx="3063478" cy="1322546"/>
          </a:xfrm>
          <a:prstGeom prst="rect">
            <a:avLst/>
          </a:prstGeom>
          <a:noFill/>
          <a:ln/>
        </p:spPr>
        <p:txBody>
          <a:bodyPr wrap="square" lIns="0" tIns="0" rIns="0" bIns="0" rtlCol="0" anchor="t"/>
          <a:lstStyle/>
          <a:p>
            <a:pPr marL="0" indent="0" algn="ctr">
              <a:lnSpc>
                <a:spcPts val="2600"/>
              </a:lnSpc>
              <a:buNone/>
            </a:pPr>
            <a:r>
              <a:rPr lang="en-US" kern="0" spc="-33" dirty="0">
                <a:solidFill>
                  <a:srgbClr val="272525"/>
                </a:solidFill>
                <a:latin typeface="Palatino Linotype" panose="02040502050505030304" pitchFamily="18" charset="0"/>
                <a:ea typeface="Inter" pitchFamily="34" charset="-122"/>
                <a:cs typeface="Inter" pitchFamily="34" charset="-120"/>
              </a:rPr>
              <a:t>Sales in the Southeast have remained stable, with room for growth through targeted initiatives.</a:t>
            </a:r>
            <a:endParaRPr lang="en-US" dirty="0">
              <a:latin typeface="Palatino Linotype" panose="02040502050505030304" pitchFamily="18" charset="0"/>
            </a:endParaRPr>
          </a:p>
        </p:txBody>
      </p:sp>
      <p:sp>
        <p:nvSpPr>
          <p:cNvPr id="15" name="Text 9"/>
          <p:cNvSpPr/>
          <p:nvPr/>
        </p:nvSpPr>
        <p:spPr>
          <a:xfrm>
            <a:off x="7581067" y="1691878"/>
            <a:ext cx="2841546" cy="355163"/>
          </a:xfrm>
          <a:prstGeom prst="rect">
            <a:avLst/>
          </a:prstGeom>
          <a:noFill/>
          <a:ln/>
        </p:spPr>
        <p:txBody>
          <a:bodyPr wrap="none" lIns="0" tIns="0" rIns="0" bIns="0" rtlCol="0" anchor="t"/>
          <a:lstStyle/>
          <a:p>
            <a:pPr marL="0" indent="0" algn="ctr">
              <a:lnSpc>
                <a:spcPts val="2750"/>
              </a:lnSpc>
              <a:buNone/>
            </a:pPr>
            <a:r>
              <a:rPr lang="en-US" sz="2400" b="1" kern="0" spc="-45" dirty="0">
                <a:solidFill>
                  <a:srgbClr val="F95F88"/>
                </a:solidFill>
                <a:latin typeface="Palatino Linotype" panose="02040502050505030304" pitchFamily="18" charset="0"/>
                <a:ea typeface="Petrona Bold" pitchFamily="34" charset="-122"/>
                <a:cs typeface="Petrona Bold" pitchFamily="34" charset="-120"/>
              </a:rPr>
              <a:t>Midwest</a:t>
            </a:r>
            <a:endParaRPr lang="en-US" sz="2400" dirty="0">
              <a:latin typeface="Palatino Linotype" panose="02040502050505030304" pitchFamily="18" charset="0"/>
            </a:endParaRPr>
          </a:p>
        </p:txBody>
      </p:sp>
      <p:sp>
        <p:nvSpPr>
          <p:cNvPr id="16" name="Text 10"/>
          <p:cNvSpPr/>
          <p:nvPr/>
        </p:nvSpPr>
        <p:spPr>
          <a:xfrm>
            <a:off x="7470100" y="2170986"/>
            <a:ext cx="3063478" cy="1653183"/>
          </a:xfrm>
          <a:prstGeom prst="rect">
            <a:avLst/>
          </a:prstGeom>
          <a:noFill/>
          <a:ln/>
        </p:spPr>
        <p:txBody>
          <a:bodyPr wrap="square" lIns="0" tIns="0" rIns="0" bIns="0" rtlCol="0" anchor="t"/>
          <a:lstStyle/>
          <a:p>
            <a:pPr marL="0" indent="0" algn="ctr">
              <a:lnSpc>
                <a:spcPts val="2600"/>
              </a:lnSpc>
              <a:buNone/>
            </a:pPr>
            <a:r>
              <a:rPr lang="en-US" kern="0" spc="-33" dirty="0">
                <a:solidFill>
                  <a:srgbClr val="272525"/>
                </a:solidFill>
                <a:latin typeface="Palatino Linotype" panose="02040502050505030304" pitchFamily="18" charset="0"/>
                <a:ea typeface="Inter" pitchFamily="34" charset="-122"/>
                <a:cs typeface="Inter" pitchFamily="34" charset="-120"/>
              </a:rPr>
              <a:t>The Midwest has seen a slight decline in sales in recent months, requiring further analysis to understand the underlying factors.</a:t>
            </a:r>
            <a:endParaRPr lang="en-US" dirty="0">
              <a:latin typeface="Palatino Linotype" panose="02040502050505030304" pitchFamily="18" charset="0"/>
            </a:endParaRPr>
          </a:p>
        </p:txBody>
      </p:sp>
      <p:sp>
        <p:nvSpPr>
          <p:cNvPr id="17" name="Text 11"/>
          <p:cNvSpPr/>
          <p:nvPr/>
        </p:nvSpPr>
        <p:spPr>
          <a:xfrm>
            <a:off x="10954464" y="2862024"/>
            <a:ext cx="2841546" cy="355163"/>
          </a:xfrm>
          <a:prstGeom prst="rect">
            <a:avLst/>
          </a:prstGeom>
          <a:noFill/>
          <a:ln/>
        </p:spPr>
        <p:txBody>
          <a:bodyPr wrap="none" lIns="0" tIns="0" rIns="0" bIns="0" rtlCol="0" anchor="t"/>
          <a:lstStyle/>
          <a:p>
            <a:pPr marL="0" indent="0" algn="ctr">
              <a:lnSpc>
                <a:spcPts val="2750"/>
              </a:lnSpc>
              <a:buNone/>
            </a:pPr>
            <a:r>
              <a:rPr lang="en-US" sz="2400" b="1" kern="0" spc="-45" dirty="0">
                <a:solidFill>
                  <a:srgbClr val="F95F88"/>
                </a:solidFill>
                <a:latin typeface="Palatino Linotype" panose="02040502050505030304" pitchFamily="18" charset="0"/>
                <a:ea typeface="Petrona Bold" pitchFamily="34" charset="-122"/>
                <a:cs typeface="Petrona Bold" pitchFamily="34" charset="-120"/>
              </a:rPr>
              <a:t>Western</a:t>
            </a:r>
            <a:endParaRPr lang="en-US" sz="2400" dirty="0">
              <a:latin typeface="Palatino Linotype" panose="02040502050505030304" pitchFamily="18" charset="0"/>
            </a:endParaRPr>
          </a:p>
        </p:txBody>
      </p:sp>
      <p:sp>
        <p:nvSpPr>
          <p:cNvPr id="18" name="Text 12"/>
          <p:cNvSpPr/>
          <p:nvPr/>
        </p:nvSpPr>
        <p:spPr>
          <a:xfrm>
            <a:off x="10843498" y="3341132"/>
            <a:ext cx="3063597" cy="1653183"/>
          </a:xfrm>
          <a:prstGeom prst="rect">
            <a:avLst/>
          </a:prstGeom>
          <a:noFill/>
          <a:ln/>
        </p:spPr>
        <p:txBody>
          <a:bodyPr wrap="square" lIns="0" tIns="0" rIns="0" bIns="0" rtlCol="0" anchor="t"/>
          <a:lstStyle/>
          <a:p>
            <a:pPr marL="0" indent="0" algn="ctr">
              <a:lnSpc>
                <a:spcPts val="2600"/>
              </a:lnSpc>
              <a:buNone/>
            </a:pPr>
            <a:r>
              <a:rPr lang="en-US" kern="0" spc="-33" dirty="0">
                <a:solidFill>
                  <a:srgbClr val="272525"/>
                </a:solidFill>
                <a:latin typeface="Palatino Linotype" panose="02040502050505030304" pitchFamily="18" charset="0"/>
                <a:ea typeface="Inter" pitchFamily="34" charset="-122"/>
                <a:cs typeface="Inter" pitchFamily="34" charset="-120"/>
              </a:rPr>
              <a:t>The West region has demonstrated potential for significant growth, with promising performance in key markets.</a:t>
            </a:r>
            <a:endParaRPr lang="en-US" dirty="0">
              <a:latin typeface="Palatino Linotype" panose="02040502050505030304" pitchFamily="18" charset="0"/>
            </a:endParaRPr>
          </a:p>
        </p:txBody>
      </p:sp>
      <p:pic>
        <p:nvPicPr>
          <p:cNvPr id="20" name="Picture 19" descr="A map of different colors with black text&#10;&#10;AI-generated content may be incorrect.">
            <a:extLst>
              <a:ext uri="{FF2B5EF4-FFF2-40B4-BE49-F238E27FC236}">
                <a16:creationId xmlns:a16="http://schemas.microsoft.com/office/drawing/2014/main" id="{3DA25CC5-B23D-680C-1995-5E1D38D9232E}"/>
              </a:ext>
            </a:extLst>
          </p:cNvPr>
          <p:cNvPicPr>
            <a:picLocks noChangeAspect="1"/>
          </p:cNvPicPr>
          <p:nvPr/>
        </p:nvPicPr>
        <p:blipFill>
          <a:blip r:embed="rId3"/>
          <a:stretch>
            <a:fillRect/>
          </a:stretch>
        </p:blipFill>
        <p:spPr>
          <a:xfrm>
            <a:off x="4126977" y="3884598"/>
            <a:ext cx="5486400" cy="4221953"/>
          </a:xfrm>
          <a:prstGeom prst="rect">
            <a:avLst/>
          </a:prstGeom>
        </p:spPr>
      </p:pic>
      <p:sp>
        <p:nvSpPr>
          <p:cNvPr id="21" name="Rectangle: Rounded Corners 20">
            <a:extLst>
              <a:ext uri="{FF2B5EF4-FFF2-40B4-BE49-F238E27FC236}">
                <a16:creationId xmlns:a16="http://schemas.microsoft.com/office/drawing/2014/main" id="{BF8004D0-2F11-D846-C8FA-B733752884F1}"/>
              </a:ext>
            </a:extLst>
          </p:cNvPr>
          <p:cNvSpPr/>
          <p:nvPr/>
        </p:nvSpPr>
        <p:spPr>
          <a:xfrm>
            <a:off x="12790449" y="7789127"/>
            <a:ext cx="1694985" cy="301083"/>
          </a:xfrm>
          <a:prstGeom prst="roundRect">
            <a:avLst>
              <a:gd name="adj" fmla="val 0"/>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3" name="Text 0"/>
          <p:cNvSpPr/>
          <p:nvPr/>
        </p:nvSpPr>
        <p:spPr>
          <a:xfrm>
            <a:off x="2306066" y="944128"/>
            <a:ext cx="10439778" cy="868798"/>
          </a:xfrm>
          <a:prstGeom prst="rect">
            <a:avLst/>
          </a:prstGeom>
          <a:noFill/>
          <a:ln/>
        </p:spPr>
        <p:txBody>
          <a:bodyPr wrap="square" lIns="0" tIns="0" rIns="0" bIns="0" rtlCol="0" anchor="t"/>
          <a:lstStyle/>
          <a:p>
            <a:pPr marL="0" indent="0">
              <a:lnSpc>
                <a:spcPts val="5800"/>
              </a:lnSpc>
              <a:buNone/>
            </a:pPr>
            <a:r>
              <a:rPr lang="en-US" sz="4000" b="1" kern="0" spc="-94" dirty="0">
                <a:solidFill>
                  <a:srgbClr val="F95F88"/>
                </a:solidFill>
                <a:latin typeface="Palatino Linotype" panose="02040502050505030304" pitchFamily="18" charset="0"/>
                <a:ea typeface="Petrona Bold" pitchFamily="34" charset="-122"/>
                <a:cs typeface="Petrona Bold" pitchFamily="34" charset="-120"/>
              </a:rPr>
              <a:t>Individual Sales Representative Performance</a:t>
            </a:r>
            <a:endParaRPr lang="en-US" sz="4000" dirty="0">
              <a:latin typeface="Palatino Linotype" panose="02040502050505030304" pitchFamily="18" charset="0"/>
            </a:endParaRPr>
          </a:p>
        </p:txBody>
      </p:sp>
      <p:sp>
        <p:nvSpPr>
          <p:cNvPr id="4" name="Shape 1"/>
          <p:cNvSpPr/>
          <p:nvPr/>
        </p:nvSpPr>
        <p:spPr>
          <a:xfrm>
            <a:off x="756048" y="2775585"/>
            <a:ext cx="4518480" cy="2135743"/>
          </a:xfrm>
          <a:prstGeom prst="roundRect">
            <a:avLst>
              <a:gd name="adj" fmla="val 4248"/>
            </a:avLst>
          </a:prstGeom>
          <a:solidFill>
            <a:srgbClr val="E0D7F4"/>
          </a:solidFill>
          <a:ln w="7620">
            <a:solidFill>
              <a:srgbClr val="C6BDDA"/>
            </a:solidFill>
            <a:prstDash val="solid"/>
          </a:ln>
        </p:spPr>
      </p:sp>
      <p:sp>
        <p:nvSpPr>
          <p:cNvPr id="5" name="Text 2"/>
          <p:cNvSpPr/>
          <p:nvPr/>
        </p:nvSpPr>
        <p:spPr>
          <a:xfrm>
            <a:off x="979646" y="2999184"/>
            <a:ext cx="2970252" cy="371237"/>
          </a:xfrm>
          <a:prstGeom prst="rect">
            <a:avLst/>
          </a:prstGeom>
          <a:noFill/>
          <a:ln/>
        </p:spPr>
        <p:txBody>
          <a:bodyPr wrap="none" lIns="0" tIns="0" rIns="0" bIns="0" rtlCol="0" anchor="t"/>
          <a:lstStyle/>
          <a:p>
            <a:pPr marL="0" indent="0">
              <a:lnSpc>
                <a:spcPts val="2900"/>
              </a:lnSpc>
              <a:buNone/>
            </a:pPr>
            <a:r>
              <a:rPr lang="en-US" sz="2400" b="1" kern="0" spc="-47" dirty="0">
                <a:solidFill>
                  <a:srgbClr val="272525"/>
                </a:solidFill>
                <a:latin typeface="Palatino Linotype" panose="02040502050505030304" pitchFamily="18" charset="0"/>
                <a:ea typeface="Petrona Bold" pitchFamily="34" charset="-122"/>
                <a:cs typeface="Petrona Bold" pitchFamily="34" charset="-120"/>
              </a:rPr>
              <a:t>Top Performers</a:t>
            </a:r>
            <a:endParaRPr lang="en-US" sz="2400" dirty="0">
              <a:latin typeface="Palatino Linotype" panose="02040502050505030304" pitchFamily="18" charset="0"/>
            </a:endParaRPr>
          </a:p>
        </p:txBody>
      </p:sp>
      <p:sp>
        <p:nvSpPr>
          <p:cNvPr id="6" name="Text 3"/>
          <p:cNvSpPr/>
          <p:nvPr/>
        </p:nvSpPr>
        <p:spPr>
          <a:xfrm>
            <a:off x="979646" y="3499961"/>
            <a:ext cx="7184707" cy="345519"/>
          </a:xfrm>
          <a:prstGeom prst="rect">
            <a:avLst/>
          </a:prstGeom>
          <a:noFill/>
          <a:ln/>
        </p:spPr>
        <p:txBody>
          <a:bodyPr wrap="none" lIns="0" tIns="0" rIns="0" bIns="0" rtlCol="0" anchor="t"/>
          <a:lstStyle/>
          <a:p>
            <a:pPr marL="342900" indent="-342900">
              <a:lnSpc>
                <a:spcPts val="2700"/>
              </a:lnSpc>
              <a:buSzPct val="100000"/>
              <a:buChar char="•"/>
            </a:pPr>
            <a:r>
              <a:rPr lang="en-US" kern="0" spc="-34" dirty="0">
                <a:solidFill>
                  <a:srgbClr val="272525"/>
                </a:solidFill>
                <a:latin typeface="Palatino Linotype" panose="02040502050505030304" pitchFamily="18" charset="0"/>
                <a:ea typeface="Inter" pitchFamily="34" charset="-122"/>
                <a:cs typeface="Inter" pitchFamily="34" charset="-120"/>
              </a:rPr>
              <a:t>Sales Representative 05</a:t>
            </a:r>
            <a:endParaRPr lang="en-US" dirty="0">
              <a:latin typeface="Palatino Linotype" panose="02040502050505030304" pitchFamily="18" charset="0"/>
            </a:endParaRPr>
          </a:p>
        </p:txBody>
      </p:sp>
      <p:sp>
        <p:nvSpPr>
          <p:cNvPr id="7" name="Text 4"/>
          <p:cNvSpPr/>
          <p:nvPr/>
        </p:nvSpPr>
        <p:spPr>
          <a:xfrm>
            <a:off x="979646" y="3921085"/>
            <a:ext cx="7184707" cy="345519"/>
          </a:xfrm>
          <a:prstGeom prst="rect">
            <a:avLst/>
          </a:prstGeom>
          <a:noFill/>
          <a:ln/>
        </p:spPr>
        <p:txBody>
          <a:bodyPr wrap="none" lIns="0" tIns="0" rIns="0" bIns="0" rtlCol="0" anchor="t"/>
          <a:lstStyle/>
          <a:p>
            <a:pPr marL="342900" indent="-342900">
              <a:lnSpc>
                <a:spcPts val="2700"/>
              </a:lnSpc>
              <a:buSzPct val="100000"/>
              <a:buChar char="•"/>
            </a:pPr>
            <a:r>
              <a:rPr lang="en-US" kern="0" spc="-34" dirty="0">
                <a:solidFill>
                  <a:srgbClr val="272525"/>
                </a:solidFill>
                <a:latin typeface="Palatino Linotype" panose="02040502050505030304" pitchFamily="18" charset="0"/>
                <a:ea typeface="Inter" pitchFamily="34" charset="-122"/>
                <a:cs typeface="Inter" pitchFamily="34" charset="-120"/>
              </a:rPr>
              <a:t>Sales Representative 42</a:t>
            </a:r>
            <a:endParaRPr lang="en-US" dirty="0">
              <a:latin typeface="Palatino Linotype" panose="02040502050505030304" pitchFamily="18" charset="0"/>
            </a:endParaRPr>
          </a:p>
        </p:txBody>
      </p:sp>
      <p:sp>
        <p:nvSpPr>
          <p:cNvPr id="8" name="Text 5"/>
          <p:cNvSpPr/>
          <p:nvPr/>
        </p:nvSpPr>
        <p:spPr>
          <a:xfrm>
            <a:off x="979646" y="4342209"/>
            <a:ext cx="7184707" cy="345519"/>
          </a:xfrm>
          <a:prstGeom prst="rect">
            <a:avLst/>
          </a:prstGeom>
          <a:noFill/>
          <a:ln/>
        </p:spPr>
        <p:txBody>
          <a:bodyPr wrap="none" lIns="0" tIns="0" rIns="0" bIns="0" rtlCol="0" anchor="t"/>
          <a:lstStyle/>
          <a:p>
            <a:pPr marL="342900" indent="-342900">
              <a:lnSpc>
                <a:spcPts val="2700"/>
              </a:lnSpc>
              <a:buSzPct val="100000"/>
              <a:buChar char="•"/>
            </a:pPr>
            <a:r>
              <a:rPr lang="en-US" kern="0" spc="-34" dirty="0">
                <a:solidFill>
                  <a:srgbClr val="272525"/>
                </a:solidFill>
                <a:latin typeface="Palatino Linotype" panose="02040502050505030304" pitchFamily="18" charset="0"/>
                <a:ea typeface="Inter" pitchFamily="34" charset="-122"/>
                <a:cs typeface="Inter" pitchFamily="34" charset="-120"/>
              </a:rPr>
              <a:t>Sales Representative 10</a:t>
            </a:r>
            <a:endParaRPr lang="en-US" dirty="0">
              <a:latin typeface="Palatino Linotype" panose="02040502050505030304" pitchFamily="18" charset="0"/>
            </a:endParaRPr>
          </a:p>
        </p:txBody>
      </p:sp>
      <p:sp>
        <p:nvSpPr>
          <p:cNvPr id="9" name="Shape 6"/>
          <p:cNvSpPr/>
          <p:nvPr/>
        </p:nvSpPr>
        <p:spPr>
          <a:xfrm>
            <a:off x="756047" y="5127308"/>
            <a:ext cx="4518481" cy="2135743"/>
          </a:xfrm>
          <a:prstGeom prst="roundRect">
            <a:avLst>
              <a:gd name="adj" fmla="val 4248"/>
            </a:avLst>
          </a:prstGeom>
          <a:solidFill>
            <a:srgbClr val="E0D7F4"/>
          </a:solidFill>
          <a:ln w="7620">
            <a:solidFill>
              <a:srgbClr val="C6BDDA"/>
            </a:solidFill>
            <a:prstDash val="solid"/>
          </a:ln>
        </p:spPr>
      </p:sp>
      <p:sp>
        <p:nvSpPr>
          <p:cNvPr id="10" name="Text 7"/>
          <p:cNvSpPr/>
          <p:nvPr/>
        </p:nvSpPr>
        <p:spPr>
          <a:xfrm>
            <a:off x="979646" y="5350907"/>
            <a:ext cx="3028236" cy="371237"/>
          </a:xfrm>
          <a:prstGeom prst="rect">
            <a:avLst/>
          </a:prstGeom>
          <a:noFill/>
          <a:ln/>
        </p:spPr>
        <p:txBody>
          <a:bodyPr wrap="none" lIns="0" tIns="0" rIns="0" bIns="0" rtlCol="0" anchor="t"/>
          <a:lstStyle/>
          <a:p>
            <a:pPr marL="0" indent="0">
              <a:lnSpc>
                <a:spcPts val="2900"/>
              </a:lnSpc>
              <a:buNone/>
            </a:pPr>
            <a:r>
              <a:rPr lang="en-US" sz="2400" b="1" kern="0" spc="-47" dirty="0">
                <a:solidFill>
                  <a:srgbClr val="272525"/>
                </a:solidFill>
                <a:latin typeface="Palatino Linotype" panose="02040502050505030304" pitchFamily="18" charset="0"/>
                <a:ea typeface="Petrona Bold" pitchFamily="34" charset="-122"/>
                <a:cs typeface="Petrona Bold" pitchFamily="34" charset="-120"/>
              </a:rPr>
              <a:t>Areas for Improvement</a:t>
            </a:r>
            <a:endParaRPr lang="en-US" sz="2400" dirty="0">
              <a:latin typeface="Palatino Linotype" panose="02040502050505030304" pitchFamily="18" charset="0"/>
            </a:endParaRPr>
          </a:p>
        </p:txBody>
      </p:sp>
      <p:sp>
        <p:nvSpPr>
          <p:cNvPr id="11" name="Text 8"/>
          <p:cNvSpPr/>
          <p:nvPr/>
        </p:nvSpPr>
        <p:spPr>
          <a:xfrm>
            <a:off x="979646" y="5851684"/>
            <a:ext cx="7184707" cy="345519"/>
          </a:xfrm>
          <a:prstGeom prst="rect">
            <a:avLst/>
          </a:prstGeom>
          <a:noFill/>
          <a:ln/>
        </p:spPr>
        <p:txBody>
          <a:bodyPr wrap="none" lIns="0" tIns="0" rIns="0" bIns="0" rtlCol="0" anchor="t"/>
          <a:lstStyle/>
          <a:p>
            <a:pPr marL="342900" indent="-342900">
              <a:lnSpc>
                <a:spcPts val="2700"/>
              </a:lnSpc>
              <a:buSzPct val="100000"/>
              <a:buChar char="•"/>
            </a:pPr>
            <a:r>
              <a:rPr lang="en-US" kern="0" spc="-34" dirty="0">
                <a:solidFill>
                  <a:srgbClr val="272525"/>
                </a:solidFill>
                <a:latin typeface="Palatino Linotype" panose="02040502050505030304" pitchFamily="18" charset="0"/>
                <a:ea typeface="Inter" pitchFamily="34" charset="-122"/>
                <a:cs typeface="Inter" pitchFamily="34" charset="-120"/>
              </a:rPr>
              <a:t>Sales Representative 21</a:t>
            </a:r>
            <a:endParaRPr lang="en-US" dirty="0">
              <a:latin typeface="Palatino Linotype" panose="02040502050505030304" pitchFamily="18" charset="0"/>
            </a:endParaRPr>
          </a:p>
        </p:txBody>
      </p:sp>
      <p:sp>
        <p:nvSpPr>
          <p:cNvPr id="12" name="Text 9"/>
          <p:cNvSpPr/>
          <p:nvPr/>
        </p:nvSpPr>
        <p:spPr>
          <a:xfrm>
            <a:off x="979646" y="6272808"/>
            <a:ext cx="7184707" cy="345519"/>
          </a:xfrm>
          <a:prstGeom prst="rect">
            <a:avLst/>
          </a:prstGeom>
          <a:noFill/>
          <a:ln/>
        </p:spPr>
        <p:txBody>
          <a:bodyPr wrap="none" lIns="0" tIns="0" rIns="0" bIns="0" rtlCol="0" anchor="t"/>
          <a:lstStyle/>
          <a:p>
            <a:pPr marL="342900" indent="-342900">
              <a:lnSpc>
                <a:spcPts val="2700"/>
              </a:lnSpc>
              <a:buSzPct val="100000"/>
              <a:buChar char="•"/>
            </a:pPr>
            <a:r>
              <a:rPr lang="en-US" kern="0" spc="-34" dirty="0">
                <a:solidFill>
                  <a:srgbClr val="272525"/>
                </a:solidFill>
                <a:latin typeface="Palatino Linotype" panose="02040502050505030304" pitchFamily="18" charset="0"/>
                <a:ea typeface="Inter" pitchFamily="34" charset="-122"/>
                <a:cs typeface="Inter" pitchFamily="34" charset="-120"/>
              </a:rPr>
              <a:t>Sales Representative 19</a:t>
            </a:r>
            <a:endParaRPr lang="en-US" dirty="0">
              <a:latin typeface="Palatino Linotype" panose="02040502050505030304" pitchFamily="18" charset="0"/>
            </a:endParaRPr>
          </a:p>
        </p:txBody>
      </p:sp>
      <p:sp>
        <p:nvSpPr>
          <p:cNvPr id="13" name="Text 10"/>
          <p:cNvSpPr/>
          <p:nvPr/>
        </p:nvSpPr>
        <p:spPr>
          <a:xfrm>
            <a:off x="979646" y="6693932"/>
            <a:ext cx="7184707" cy="345519"/>
          </a:xfrm>
          <a:prstGeom prst="rect">
            <a:avLst/>
          </a:prstGeom>
          <a:noFill/>
          <a:ln/>
        </p:spPr>
        <p:txBody>
          <a:bodyPr wrap="none" lIns="0" tIns="0" rIns="0" bIns="0" rtlCol="0" anchor="t"/>
          <a:lstStyle/>
          <a:p>
            <a:pPr marL="342900" indent="-342900">
              <a:lnSpc>
                <a:spcPts val="2700"/>
              </a:lnSpc>
              <a:buSzPct val="100000"/>
              <a:buChar char="•"/>
            </a:pPr>
            <a:r>
              <a:rPr lang="en-US" kern="0" spc="-34" dirty="0">
                <a:solidFill>
                  <a:srgbClr val="272525"/>
                </a:solidFill>
                <a:latin typeface="Palatino Linotype" panose="02040502050505030304" pitchFamily="18" charset="0"/>
                <a:ea typeface="Inter" pitchFamily="34" charset="-122"/>
                <a:cs typeface="Inter" pitchFamily="34" charset="-120"/>
              </a:rPr>
              <a:t>Sales Representative 22</a:t>
            </a:r>
            <a:endParaRPr lang="en-US" dirty="0">
              <a:latin typeface="Palatino Linotype" panose="02040502050505030304" pitchFamily="18" charset="0"/>
            </a:endParaRPr>
          </a:p>
        </p:txBody>
      </p:sp>
      <p:pic>
        <p:nvPicPr>
          <p:cNvPr id="15" name="Picture 14" descr="A person in a suit shaking hands with another person in a suit&#10;&#10;AI-generated content may be incorrect.">
            <a:extLst>
              <a:ext uri="{FF2B5EF4-FFF2-40B4-BE49-F238E27FC236}">
                <a16:creationId xmlns:a16="http://schemas.microsoft.com/office/drawing/2014/main" id="{9977B8AE-9FAD-98E7-CC63-C48CFAEC7202}"/>
              </a:ext>
            </a:extLst>
          </p:cNvPr>
          <p:cNvPicPr>
            <a:picLocks noChangeAspect="1"/>
          </p:cNvPicPr>
          <p:nvPr/>
        </p:nvPicPr>
        <p:blipFill>
          <a:blip r:embed="rId3"/>
          <a:stretch>
            <a:fillRect/>
          </a:stretch>
        </p:blipFill>
        <p:spPr>
          <a:xfrm>
            <a:off x="5669280" y="2301903"/>
            <a:ext cx="8961120" cy="5927697"/>
          </a:xfrm>
          <a:prstGeom prst="rect">
            <a:avLst/>
          </a:prstGeom>
          <a:ln>
            <a:noFill/>
          </a:ln>
          <a:effectLst>
            <a:softEdge rad="112500"/>
          </a:effec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3" name="Text 0"/>
          <p:cNvSpPr/>
          <p:nvPr/>
        </p:nvSpPr>
        <p:spPr>
          <a:xfrm>
            <a:off x="640794" y="2793206"/>
            <a:ext cx="5034915" cy="629364"/>
          </a:xfrm>
          <a:prstGeom prst="rect">
            <a:avLst/>
          </a:prstGeom>
          <a:noFill/>
          <a:ln/>
        </p:spPr>
        <p:txBody>
          <a:bodyPr wrap="none" lIns="0" tIns="0" rIns="0" bIns="0" rtlCol="0" anchor="t"/>
          <a:lstStyle/>
          <a:p>
            <a:pPr marL="0" indent="0">
              <a:lnSpc>
                <a:spcPts val="4950"/>
              </a:lnSpc>
              <a:buNone/>
            </a:pPr>
            <a:r>
              <a:rPr lang="en-US" sz="3950" b="1" kern="0" spc="-79" dirty="0">
                <a:solidFill>
                  <a:srgbClr val="F95F88"/>
                </a:solidFill>
                <a:latin typeface="Palatino Linotype" panose="02040502050505030304" pitchFamily="18" charset="0"/>
                <a:ea typeface="Petrona Bold" pitchFamily="34" charset="-122"/>
                <a:cs typeface="Petrona Bold" pitchFamily="34" charset="-120"/>
              </a:rPr>
              <a:t>Monthly Sales Trends</a:t>
            </a:r>
            <a:endParaRPr lang="en-US" sz="3950" dirty="0">
              <a:latin typeface="Palatino Linotype" panose="02040502050505030304" pitchFamily="18" charset="0"/>
            </a:endParaRPr>
          </a:p>
        </p:txBody>
      </p:sp>
      <p:sp>
        <p:nvSpPr>
          <p:cNvPr id="4" name="Shape 1"/>
          <p:cNvSpPr/>
          <p:nvPr/>
        </p:nvSpPr>
        <p:spPr>
          <a:xfrm>
            <a:off x="7303770" y="3697129"/>
            <a:ext cx="22860" cy="4027884"/>
          </a:xfrm>
          <a:prstGeom prst="roundRect">
            <a:avLst>
              <a:gd name="adj" fmla="val 336386"/>
            </a:avLst>
          </a:prstGeom>
          <a:solidFill>
            <a:srgbClr val="C6BDDA"/>
          </a:solidFill>
          <a:ln/>
        </p:spPr>
      </p:sp>
      <p:sp>
        <p:nvSpPr>
          <p:cNvPr id="5" name="Shape 2"/>
          <p:cNvSpPr/>
          <p:nvPr/>
        </p:nvSpPr>
        <p:spPr>
          <a:xfrm>
            <a:off x="6491347" y="4097417"/>
            <a:ext cx="640794" cy="22860"/>
          </a:xfrm>
          <a:prstGeom prst="roundRect">
            <a:avLst>
              <a:gd name="adj" fmla="val 336386"/>
            </a:avLst>
          </a:prstGeom>
          <a:solidFill>
            <a:srgbClr val="C6BDDA"/>
          </a:solidFill>
          <a:ln/>
        </p:spPr>
      </p:sp>
      <p:sp>
        <p:nvSpPr>
          <p:cNvPr id="6" name="Shape 3"/>
          <p:cNvSpPr/>
          <p:nvPr/>
        </p:nvSpPr>
        <p:spPr>
          <a:xfrm>
            <a:off x="7109281" y="3902988"/>
            <a:ext cx="411837" cy="411837"/>
          </a:xfrm>
          <a:prstGeom prst="roundRect">
            <a:avLst>
              <a:gd name="adj" fmla="val 18672"/>
            </a:avLst>
          </a:prstGeom>
          <a:solidFill>
            <a:srgbClr val="E0D7F4"/>
          </a:solidFill>
          <a:ln w="7620">
            <a:solidFill>
              <a:srgbClr val="C6BDDA"/>
            </a:solidFill>
            <a:prstDash val="solid"/>
          </a:ln>
        </p:spPr>
      </p:sp>
      <p:sp>
        <p:nvSpPr>
          <p:cNvPr id="7" name="Text 4"/>
          <p:cNvSpPr/>
          <p:nvPr/>
        </p:nvSpPr>
        <p:spPr>
          <a:xfrm>
            <a:off x="7253585" y="3957876"/>
            <a:ext cx="123230" cy="302062"/>
          </a:xfrm>
          <a:prstGeom prst="rect">
            <a:avLst/>
          </a:prstGeom>
          <a:noFill/>
          <a:ln/>
        </p:spPr>
        <p:txBody>
          <a:bodyPr wrap="none" lIns="0" tIns="0" rIns="0" bIns="0" rtlCol="0" anchor="t"/>
          <a:lstStyle/>
          <a:p>
            <a:pPr marL="0" indent="0" algn="ctr">
              <a:lnSpc>
                <a:spcPts val="2350"/>
              </a:lnSpc>
              <a:buNone/>
            </a:pPr>
            <a:r>
              <a:rPr lang="en-US" sz="2350" b="1" kern="0" spc="-48" dirty="0">
                <a:solidFill>
                  <a:srgbClr val="272525"/>
                </a:solidFill>
                <a:latin typeface="Palatino Linotype" panose="02040502050505030304" pitchFamily="18" charset="0"/>
                <a:ea typeface="Petrona Bold" pitchFamily="34" charset="-122"/>
                <a:cs typeface="Petrona Bold" pitchFamily="34" charset="-120"/>
              </a:rPr>
              <a:t>1</a:t>
            </a:r>
            <a:endParaRPr lang="en-US" sz="2350" dirty="0">
              <a:latin typeface="Palatino Linotype" panose="02040502050505030304" pitchFamily="18" charset="0"/>
            </a:endParaRPr>
          </a:p>
        </p:txBody>
      </p:sp>
      <p:sp>
        <p:nvSpPr>
          <p:cNvPr id="8" name="Text 5"/>
          <p:cNvSpPr/>
          <p:nvPr/>
        </p:nvSpPr>
        <p:spPr>
          <a:xfrm>
            <a:off x="3790831" y="3880128"/>
            <a:ext cx="2517458" cy="314563"/>
          </a:xfrm>
          <a:prstGeom prst="rect">
            <a:avLst/>
          </a:prstGeom>
          <a:noFill/>
          <a:ln/>
        </p:spPr>
        <p:txBody>
          <a:bodyPr wrap="none" lIns="0" tIns="0" rIns="0" bIns="0" rtlCol="0" anchor="t"/>
          <a:lstStyle/>
          <a:p>
            <a:pPr marL="0" indent="0" algn="r">
              <a:lnSpc>
                <a:spcPts val="2450"/>
              </a:lnSpc>
              <a:buNone/>
            </a:pPr>
            <a:r>
              <a:rPr lang="en-US" sz="2400" b="1" kern="0" spc="-40" dirty="0">
                <a:solidFill>
                  <a:srgbClr val="272525"/>
                </a:solidFill>
                <a:latin typeface="Palatino Linotype" panose="02040502050505030304" pitchFamily="18" charset="0"/>
                <a:ea typeface="Petrona Bold" pitchFamily="34" charset="-122"/>
                <a:cs typeface="Petrona Bold" pitchFamily="34" charset="-120"/>
              </a:rPr>
              <a:t>January</a:t>
            </a:r>
            <a:endParaRPr lang="en-US" sz="2400" dirty="0">
              <a:latin typeface="Palatino Linotype" panose="02040502050505030304" pitchFamily="18" charset="0"/>
            </a:endParaRPr>
          </a:p>
        </p:txBody>
      </p:sp>
      <p:sp>
        <p:nvSpPr>
          <p:cNvPr id="9" name="Text 6"/>
          <p:cNvSpPr/>
          <p:nvPr/>
        </p:nvSpPr>
        <p:spPr>
          <a:xfrm>
            <a:off x="640794" y="4304467"/>
            <a:ext cx="5667494" cy="585788"/>
          </a:xfrm>
          <a:prstGeom prst="rect">
            <a:avLst/>
          </a:prstGeom>
          <a:noFill/>
          <a:ln/>
        </p:spPr>
        <p:txBody>
          <a:bodyPr wrap="square" lIns="0" tIns="0" rIns="0" bIns="0" rtlCol="0" anchor="t"/>
          <a:lstStyle/>
          <a:p>
            <a:pPr marL="0" indent="0" algn="r">
              <a:lnSpc>
                <a:spcPts val="2300"/>
              </a:lnSpc>
              <a:buNone/>
            </a:pPr>
            <a:r>
              <a:rPr lang="en-US" kern="0" spc="-29" dirty="0">
                <a:solidFill>
                  <a:srgbClr val="272525"/>
                </a:solidFill>
                <a:latin typeface="Palatino Linotype" panose="02040502050505030304" pitchFamily="18" charset="0"/>
                <a:ea typeface="Inter" pitchFamily="34" charset="-122"/>
                <a:cs typeface="Inter" pitchFamily="34" charset="-120"/>
              </a:rPr>
              <a:t>Sales start the year strong, driven by post-holiday promotions and seasonal demand.</a:t>
            </a:r>
            <a:endParaRPr lang="en-US" dirty="0">
              <a:latin typeface="Palatino Linotype" panose="02040502050505030304" pitchFamily="18" charset="0"/>
            </a:endParaRPr>
          </a:p>
        </p:txBody>
      </p:sp>
      <p:sp>
        <p:nvSpPr>
          <p:cNvPr id="10" name="Shape 7"/>
          <p:cNvSpPr/>
          <p:nvPr/>
        </p:nvSpPr>
        <p:spPr>
          <a:xfrm>
            <a:off x="7498259" y="5012769"/>
            <a:ext cx="640794" cy="22860"/>
          </a:xfrm>
          <a:prstGeom prst="roundRect">
            <a:avLst>
              <a:gd name="adj" fmla="val 336386"/>
            </a:avLst>
          </a:prstGeom>
          <a:solidFill>
            <a:srgbClr val="C6BDDA"/>
          </a:solidFill>
          <a:ln/>
        </p:spPr>
      </p:sp>
      <p:sp>
        <p:nvSpPr>
          <p:cNvPr id="11" name="Shape 8"/>
          <p:cNvSpPr/>
          <p:nvPr/>
        </p:nvSpPr>
        <p:spPr>
          <a:xfrm>
            <a:off x="7109281" y="4818340"/>
            <a:ext cx="411837" cy="411837"/>
          </a:xfrm>
          <a:prstGeom prst="roundRect">
            <a:avLst>
              <a:gd name="adj" fmla="val 18672"/>
            </a:avLst>
          </a:prstGeom>
          <a:solidFill>
            <a:srgbClr val="E0D7F4"/>
          </a:solidFill>
          <a:ln w="7620">
            <a:solidFill>
              <a:srgbClr val="C6BDDA"/>
            </a:solidFill>
            <a:prstDash val="solid"/>
          </a:ln>
        </p:spPr>
      </p:sp>
      <p:sp>
        <p:nvSpPr>
          <p:cNvPr id="12" name="Text 9"/>
          <p:cNvSpPr/>
          <p:nvPr/>
        </p:nvSpPr>
        <p:spPr>
          <a:xfrm>
            <a:off x="7232511" y="4873228"/>
            <a:ext cx="165259" cy="302062"/>
          </a:xfrm>
          <a:prstGeom prst="rect">
            <a:avLst/>
          </a:prstGeom>
          <a:noFill/>
          <a:ln/>
        </p:spPr>
        <p:txBody>
          <a:bodyPr wrap="none" lIns="0" tIns="0" rIns="0" bIns="0" rtlCol="0" anchor="t"/>
          <a:lstStyle/>
          <a:p>
            <a:pPr marL="0" indent="0" algn="ctr">
              <a:lnSpc>
                <a:spcPts val="2350"/>
              </a:lnSpc>
              <a:buNone/>
            </a:pPr>
            <a:r>
              <a:rPr lang="en-US" sz="2350" b="1" kern="0" spc="-48" dirty="0">
                <a:solidFill>
                  <a:srgbClr val="272525"/>
                </a:solidFill>
                <a:latin typeface="Palatino Linotype" panose="02040502050505030304" pitchFamily="18" charset="0"/>
                <a:ea typeface="Petrona Bold" pitchFamily="34" charset="-122"/>
                <a:cs typeface="Petrona Bold" pitchFamily="34" charset="-120"/>
              </a:rPr>
              <a:t>2</a:t>
            </a:r>
            <a:endParaRPr lang="en-US" sz="2350" dirty="0">
              <a:latin typeface="Palatino Linotype" panose="02040502050505030304" pitchFamily="18" charset="0"/>
            </a:endParaRPr>
          </a:p>
        </p:txBody>
      </p:sp>
      <p:sp>
        <p:nvSpPr>
          <p:cNvPr id="13" name="Text 10"/>
          <p:cNvSpPr/>
          <p:nvPr/>
        </p:nvSpPr>
        <p:spPr>
          <a:xfrm>
            <a:off x="8322112" y="4795480"/>
            <a:ext cx="2517458" cy="314563"/>
          </a:xfrm>
          <a:prstGeom prst="rect">
            <a:avLst/>
          </a:prstGeom>
          <a:noFill/>
          <a:ln/>
        </p:spPr>
        <p:txBody>
          <a:bodyPr wrap="none" lIns="0" tIns="0" rIns="0" bIns="0" rtlCol="0" anchor="t"/>
          <a:lstStyle/>
          <a:p>
            <a:pPr marL="0" indent="0" algn="l">
              <a:lnSpc>
                <a:spcPts val="2450"/>
              </a:lnSpc>
              <a:buNone/>
            </a:pPr>
            <a:r>
              <a:rPr lang="en-US" sz="2400" b="1" kern="0" spc="-40" dirty="0">
                <a:solidFill>
                  <a:srgbClr val="272525"/>
                </a:solidFill>
                <a:latin typeface="Palatino Linotype" panose="02040502050505030304" pitchFamily="18" charset="0"/>
                <a:ea typeface="Petrona Bold" pitchFamily="34" charset="-122"/>
                <a:cs typeface="Petrona Bold" pitchFamily="34" charset="-120"/>
              </a:rPr>
              <a:t>March-May</a:t>
            </a:r>
            <a:endParaRPr lang="en-US" sz="2400" dirty="0">
              <a:latin typeface="Palatino Linotype" panose="02040502050505030304" pitchFamily="18" charset="0"/>
            </a:endParaRPr>
          </a:p>
        </p:txBody>
      </p:sp>
      <p:sp>
        <p:nvSpPr>
          <p:cNvPr id="14" name="Text 11"/>
          <p:cNvSpPr/>
          <p:nvPr/>
        </p:nvSpPr>
        <p:spPr>
          <a:xfrm>
            <a:off x="8322112" y="5219819"/>
            <a:ext cx="5667494" cy="585788"/>
          </a:xfrm>
          <a:prstGeom prst="rect">
            <a:avLst/>
          </a:prstGeom>
          <a:noFill/>
          <a:ln/>
        </p:spPr>
        <p:txBody>
          <a:bodyPr wrap="square" lIns="0" tIns="0" rIns="0" bIns="0" rtlCol="0" anchor="t"/>
          <a:lstStyle/>
          <a:p>
            <a:pPr marL="0" indent="0" algn="l">
              <a:lnSpc>
                <a:spcPts val="2300"/>
              </a:lnSpc>
              <a:buNone/>
            </a:pPr>
            <a:r>
              <a:rPr lang="en-US" kern="0" spc="-29" dirty="0">
                <a:solidFill>
                  <a:srgbClr val="272525"/>
                </a:solidFill>
                <a:latin typeface="Palatino Linotype" panose="02040502050505030304" pitchFamily="18" charset="0"/>
                <a:ea typeface="Inter" pitchFamily="34" charset="-122"/>
                <a:cs typeface="Inter" pitchFamily="34" charset="-120"/>
              </a:rPr>
              <a:t>Sales experience a significant increase, reflecting a peak season for the industry.</a:t>
            </a:r>
            <a:endParaRPr lang="en-US" dirty="0">
              <a:latin typeface="Palatino Linotype" panose="02040502050505030304" pitchFamily="18" charset="0"/>
            </a:endParaRPr>
          </a:p>
        </p:txBody>
      </p:sp>
      <p:sp>
        <p:nvSpPr>
          <p:cNvPr id="15" name="Shape 12"/>
          <p:cNvSpPr/>
          <p:nvPr/>
        </p:nvSpPr>
        <p:spPr>
          <a:xfrm>
            <a:off x="6491347" y="5836563"/>
            <a:ext cx="640794" cy="22860"/>
          </a:xfrm>
          <a:prstGeom prst="roundRect">
            <a:avLst>
              <a:gd name="adj" fmla="val 336386"/>
            </a:avLst>
          </a:prstGeom>
          <a:solidFill>
            <a:srgbClr val="C6BDDA"/>
          </a:solidFill>
          <a:ln/>
        </p:spPr>
      </p:sp>
      <p:sp>
        <p:nvSpPr>
          <p:cNvPr id="16" name="Shape 13"/>
          <p:cNvSpPr/>
          <p:nvPr/>
        </p:nvSpPr>
        <p:spPr>
          <a:xfrm>
            <a:off x="7109281" y="5642134"/>
            <a:ext cx="411837" cy="411837"/>
          </a:xfrm>
          <a:prstGeom prst="roundRect">
            <a:avLst>
              <a:gd name="adj" fmla="val 18672"/>
            </a:avLst>
          </a:prstGeom>
          <a:solidFill>
            <a:srgbClr val="E0D7F4"/>
          </a:solidFill>
          <a:ln w="7620">
            <a:solidFill>
              <a:srgbClr val="C6BDDA"/>
            </a:solidFill>
            <a:prstDash val="solid"/>
          </a:ln>
        </p:spPr>
      </p:sp>
      <p:sp>
        <p:nvSpPr>
          <p:cNvPr id="17" name="Text 14"/>
          <p:cNvSpPr/>
          <p:nvPr/>
        </p:nvSpPr>
        <p:spPr>
          <a:xfrm>
            <a:off x="7232749" y="5697022"/>
            <a:ext cx="164902" cy="302062"/>
          </a:xfrm>
          <a:prstGeom prst="rect">
            <a:avLst/>
          </a:prstGeom>
          <a:noFill/>
          <a:ln/>
        </p:spPr>
        <p:txBody>
          <a:bodyPr wrap="none" lIns="0" tIns="0" rIns="0" bIns="0" rtlCol="0" anchor="t"/>
          <a:lstStyle/>
          <a:p>
            <a:pPr marL="0" indent="0" algn="ctr">
              <a:lnSpc>
                <a:spcPts val="2350"/>
              </a:lnSpc>
              <a:buNone/>
            </a:pPr>
            <a:r>
              <a:rPr lang="en-US" sz="2350" b="1" kern="0" spc="-48" dirty="0">
                <a:solidFill>
                  <a:srgbClr val="272525"/>
                </a:solidFill>
                <a:latin typeface="Palatino Linotype" panose="02040502050505030304" pitchFamily="18" charset="0"/>
                <a:ea typeface="Petrona Bold" pitchFamily="34" charset="-122"/>
                <a:cs typeface="Petrona Bold" pitchFamily="34" charset="-120"/>
              </a:rPr>
              <a:t>3</a:t>
            </a:r>
            <a:endParaRPr lang="en-US" sz="2350" dirty="0">
              <a:latin typeface="Palatino Linotype" panose="02040502050505030304" pitchFamily="18" charset="0"/>
            </a:endParaRPr>
          </a:p>
        </p:txBody>
      </p:sp>
      <p:sp>
        <p:nvSpPr>
          <p:cNvPr id="18" name="Text 15"/>
          <p:cNvSpPr/>
          <p:nvPr/>
        </p:nvSpPr>
        <p:spPr>
          <a:xfrm>
            <a:off x="3790831" y="5619274"/>
            <a:ext cx="2517458" cy="314563"/>
          </a:xfrm>
          <a:prstGeom prst="rect">
            <a:avLst/>
          </a:prstGeom>
          <a:noFill/>
          <a:ln/>
        </p:spPr>
        <p:txBody>
          <a:bodyPr wrap="none" lIns="0" tIns="0" rIns="0" bIns="0" rtlCol="0" anchor="t"/>
          <a:lstStyle/>
          <a:p>
            <a:pPr marL="0" indent="0" algn="r">
              <a:lnSpc>
                <a:spcPts val="2450"/>
              </a:lnSpc>
              <a:buNone/>
            </a:pPr>
            <a:r>
              <a:rPr lang="en-US" sz="2400" b="1" kern="0" spc="-40" dirty="0">
                <a:solidFill>
                  <a:srgbClr val="272525"/>
                </a:solidFill>
                <a:latin typeface="Palatino Linotype" panose="02040502050505030304" pitchFamily="18" charset="0"/>
                <a:ea typeface="Petrona Bold" pitchFamily="34" charset="-122"/>
                <a:cs typeface="Petrona Bold" pitchFamily="34" charset="-120"/>
              </a:rPr>
              <a:t>June-August</a:t>
            </a:r>
            <a:endParaRPr lang="en-US" sz="2400" dirty="0">
              <a:latin typeface="Palatino Linotype" panose="02040502050505030304" pitchFamily="18" charset="0"/>
            </a:endParaRPr>
          </a:p>
        </p:txBody>
      </p:sp>
      <p:sp>
        <p:nvSpPr>
          <p:cNvPr id="19" name="Text 16"/>
          <p:cNvSpPr/>
          <p:nvPr/>
        </p:nvSpPr>
        <p:spPr>
          <a:xfrm>
            <a:off x="640794" y="6043613"/>
            <a:ext cx="5667494" cy="585788"/>
          </a:xfrm>
          <a:prstGeom prst="rect">
            <a:avLst/>
          </a:prstGeom>
          <a:noFill/>
          <a:ln/>
        </p:spPr>
        <p:txBody>
          <a:bodyPr wrap="square" lIns="0" tIns="0" rIns="0" bIns="0" rtlCol="0" anchor="t"/>
          <a:lstStyle/>
          <a:p>
            <a:pPr marL="0" indent="0" algn="r">
              <a:lnSpc>
                <a:spcPts val="2300"/>
              </a:lnSpc>
              <a:buNone/>
            </a:pPr>
            <a:r>
              <a:rPr lang="en-US" kern="0" spc="-29" dirty="0">
                <a:solidFill>
                  <a:srgbClr val="272525"/>
                </a:solidFill>
                <a:latin typeface="Palatino Linotype" panose="02040502050505030304" pitchFamily="18" charset="0"/>
                <a:ea typeface="Inter" pitchFamily="34" charset="-122"/>
                <a:cs typeface="Inter" pitchFamily="34" charset="-120"/>
              </a:rPr>
              <a:t>Sales stabilize, with slight seasonal fluctuations depending on specific product categories.</a:t>
            </a:r>
            <a:endParaRPr lang="en-US" dirty="0">
              <a:latin typeface="Palatino Linotype" panose="02040502050505030304" pitchFamily="18" charset="0"/>
            </a:endParaRPr>
          </a:p>
        </p:txBody>
      </p:sp>
      <p:sp>
        <p:nvSpPr>
          <p:cNvPr id="20" name="Shape 17"/>
          <p:cNvSpPr/>
          <p:nvPr/>
        </p:nvSpPr>
        <p:spPr>
          <a:xfrm>
            <a:off x="7498259" y="6660475"/>
            <a:ext cx="640794" cy="22860"/>
          </a:xfrm>
          <a:prstGeom prst="roundRect">
            <a:avLst>
              <a:gd name="adj" fmla="val 336386"/>
            </a:avLst>
          </a:prstGeom>
          <a:solidFill>
            <a:srgbClr val="C6BDDA"/>
          </a:solidFill>
          <a:ln/>
        </p:spPr>
      </p:sp>
      <p:sp>
        <p:nvSpPr>
          <p:cNvPr id="21" name="Shape 18"/>
          <p:cNvSpPr/>
          <p:nvPr/>
        </p:nvSpPr>
        <p:spPr>
          <a:xfrm>
            <a:off x="7109281" y="6466046"/>
            <a:ext cx="411837" cy="411837"/>
          </a:xfrm>
          <a:prstGeom prst="roundRect">
            <a:avLst>
              <a:gd name="adj" fmla="val 18672"/>
            </a:avLst>
          </a:prstGeom>
          <a:solidFill>
            <a:srgbClr val="E0D7F4"/>
          </a:solidFill>
          <a:ln w="7620">
            <a:solidFill>
              <a:srgbClr val="C6BDDA"/>
            </a:solidFill>
            <a:prstDash val="solid"/>
          </a:ln>
        </p:spPr>
      </p:sp>
      <p:sp>
        <p:nvSpPr>
          <p:cNvPr id="22" name="Text 19"/>
          <p:cNvSpPr/>
          <p:nvPr/>
        </p:nvSpPr>
        <p:spPr>
          <a:xfrm>
            <a:off x="7236797" y="6520934"/>
            <a:ext cx="156805" cy="302062"/>
          </a:xfrm>
          <a:prstGeom prst="rect">
            <a:avLst/>
          </a:prstGeom>
          <a:noFill/>
          <a:ln/>
        </p:spPr>
        <p:txBody>
          <a:bodyPr wrap="none" lIns="0" tIns="0" rIns="0" bIns="0" rtlCol="0" anchor="t"/>
          <a:lstStyle/>
          <a:p>
            <a:pPr marL="0" indent="0" algn="ctr">
              <a:lnSpc>
                <a:spcPts val="2350"/>
              </a:lnSpc>
              <a:buNone/>
            </a:pPr>
            <a:r>
              <a:rPr lang="en-US" sz="2350" b="1" kern="0" spc="-48" dirty="0">
                <a:solidFill>
                  <a:srgbClr val="272525"/>
                </a:solidFill>
                <a:latin typeface="Palatino Linotype" panose="02040502050505030304" pitchFamily="18" charset="0"/>
                <a:ea typeface="Petrona Bold" pitchFamily="34" charset="-122"/>
                <a:cs typeface="Petrona Bold" pitchFamily="34" charset="-120"/>
              </a:rPr>
              <a:t>4</a:t>
            </a:r>
            <a:endParaRPr lang="en-US" sz="2350" dirty="0">
              <a:latin typeface="Palatino Linotype" panose="02040502050505030304" pitchFamily="18" charset="0"/>
            </a:endParaRPr>
          </a:p>
        </p:txBody>
      </p:sp>
      <p:sp>
        <p:nvSpPr>
          <p:cNvPr id="23" name="Text 20"/>
          <p:cNvSpPr/>
          <p:nvPr/>
        </p:nvSpPr>
        <p:spPr>
          <a:xfrm>
            <a:off x="8322112" y="6443186"/>
            <a:ext cx="2517458" cy="314563"/>
          </a:xfrm>
          <a:prstGeom prst="rect">
            <a:avLst/>
          </a:prstGeom>
          <a:noFill/>
          <a:ln/>
        </p:spPr>
        <p:txBody>
          <a:bodyPr wrap="none" lIns="0" tIns="0" rIns="0" bIns="0" rtlCol="0" anchor="t"/>
          <a:lstStyle/>
          <a:p>
            <a:pPr marL="0" indent="0" algn="l">
              <a:lnSpc>
                <a:spcPts val="2450"/>
              </a:lnSpc>
              <a:buNone/>
            </a:pPr>
            <a:r>
              <a:rPr lang="en-US" sz="2400" b="1" kern="0" spc="-40" dirty="0">
                <a:solidFill>
                  <a:srgbClr val="272525"/>
                </a:solidFill>
                <a:latin typeface="Palatino Linotype" panose="02040502050505030304" pitchFamily="18" charset="0"/>
                <a:ea typeface="Petrona Bold" pitchFamily="34" charset="-122"/>
                <a:cs typeface="Petrona Bold" pitchFamily="34" charset="-120"/>
              </a:rPr>
              <a:t>September-December</a:t>
            </a:r>
            <a:endParaRPr lang="en-US" sz="2400" dirty="0">
              <a:latin typeface="Palatino Linotype" panose="02040502050505030304" pitchFamily="18" charset="0"/>
            </a:endParaRPr>
          </a:p>
        </p:txBody>
      </p:sp>
      <p:sp>
        <p:nvSpPr>
          <p:cNvPr id="24" name="Text 21"/>
          <p:cNvSpPr/>
          <p:nvPr/>
        </p:nvSpPr>
        <p:spPr>
          <a:xfrm>
            <a:off x="8322112" y="6867525"/>
            <a:ext cx="5667494" cy="585788"/>
          </a:xfrm>
          <a:prstGeom prst="rect">
            <a:avLst/>
          </a:prstGeom>
          <a:noFill/>
          <a:ln/>
        </p:spPr>
        <p:txBody>
          <a:bodyPr wrap="square" lIns="0" tIns="0" rIns="0" bIns="0" rtlCol="0" anchor="t"/>
          <a:lstStyle/>
          <a:p>
            <a:pPr marL="0" indent="0" algn="l">
              <a:lnSpc>
                <a:spcPts val="2300"/>
              </a:lnSpc>
              <a:buNone/>
            </a:pPr>
            <a:r>
              <a:rPr lang="en-US" kern="0" spc="-29" dirty="0">
                <a:solidFill>
                  <a:srgbClr val="272525"/>
                </a:solidFill>
                <a:latin typeface="Palatino Linotype" panose="02040502050505030304" pitchFamily="18" charset="0"/>
                <a:ea typeface="Inter" pitchFamily="34" charset="-122"/>
                <a:cs typeface="Inter" pitchFamily="34" charset="-120"/>
              </a:rPr>
              <a:t>Sales typically increase again, leading up to the holiday season and year-end promotions.</a:t>
            </a:r>
            <a:endParaRPr lang="en-US" dirty="0">
              <a:latin typeface="Palatino Linotype" panose="02040502050505030304" pitchFamily="18" charset="0"/>
            </a:endParaRPr>
          </a:p>
        </p:txBody>
      </p:sp>
      <p:pic>
        <p:nvPicPr>
          <p:cNvPr id="28" name="Picture 27" descr="A colorful lines on a black background">
            <a:extLst>
              <a:ext uri="{FF2B5EF4-FFF2-40B4-BE49-F238E27FC236}">
                <a16:creationId xmlns:a16="http://schemas.microsoft.com/office/drawing/2014/main" id="{E77194C0-E766-8D4D-279F-C91510BFA377}"/>
              </a:ext>
            </a:extLst>
          </p:cNvPr>
          <p:cNvPicPr>
            <a:picLocks noChangeAspect="1"/>
          </p:cNvPicPr>
          <p:nvPr/>
        </p:nvPicPr>
        <p:blipFill>
          <a:blip r:embed="rId3"/>
          <a:stretch>
            <a:fillRect/>
          </a:stretch>
        </p:blipFill>
        <p:spPr>
          <a:xfrm>
            <a:off x="-11153" y="-15028"/>
            <a:ext cx="14641553" cy="2292495"/>
          </a:xfrm>
          <a:prstGeom prst="rect">
            <a:avLst/>
          </a:prstGeom>
        </p:spPr>
      </p:pic>
      <p:sp>
        <p:nvSpPr>
          <p:cNvPr id="29" name="Rectangle: Rounded Corners 28">
            <a:extLst>
              <a:ext uri="{FF2B5EF4-FFF2-40B4-BE49-F238E27FC236}">
                <a16:creationId xmlns:a16="http://schemas.microsoft.com/office/drawing/2014/main" id="{BA8C35FB-1FC9-AC3A-940C-2D855242BFEF}"/>
              </a:ext>
            </a:extLst>
          </p:cNvPr>
          <p:cNvSpPr/>
          <p:nvPr/>
        </p:nvSpPr>
        <p:spPr>
          <a:xfrm>
            <a:off x="12790449" y="7789127"/>
            <a:ext cx="1694985" cy="301083"/>
          </a:xfrm>
          <a:prstGeom prst="roundRect">
            <a:avLst>
              <a:gd name="adj" fmla="val 0"/>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5965902" y="1076249"/>
            <a:ext cx="8753707" cy="1087087"/>
          </a:xfrm>
          <a:prstGeom prst="rect">
            <a:avLst/>
          </a:prstGeom>
          <a:noFill/>
          <a:ln/>
        </p:spPr>
        <p:txBody>
          <a:bodyPr wrap="square" lIns="0" tIns="0" rIns="0" bIns="0" rtlCol="0" anchor="t"/>
          <a:lstStyle/>
          <a:p>
            <a:pPr marL="0" indent="0">
              <a:lnSpc>
                <a:spcPts val="6100"/>
              </a:lnSpc>
              <a:buNone/>
            </a:pPr>
            <a:r>
              <a:rPr lang="en-US" sz="3900" b="1" kern="0" spc="-98" dirty="0">
                <a:solidFill>
                  <a:srgbClr val="F95F88"/>
                </a:solidFill>
                <a:latin typeface="Palatino Linotype" panose="02040502050505030304" pitchFamily="18" charset="0"/>
                <a:ea typeface="Petrona Bold" pitchFamily="34" charset="-122"/>
                <a:cs typeface="Petrona Bold" pitchFamily="34" charset="-120"/>
              </a:rPr>
              <a:t>Key Takeaways and Recommendations</a:t>
            </a:r>
            <a:endParaRPr lang="en-US" sz="3900" dirty="0">
              <a:latin typeface="Palatino Linotype" panose="02040502050505030304" pitchFamily="18" charset="0"/>
            </a:endParaRPr>
          </a:p>
        </p:txBody>
      </p:sp>
      <p:pic>
        <p:nvPicPr>
          <p:cNvPr id="4" name="Image 1" descr="preencoded.png"/>
          <p:cNvPicPr>
            <a:picLocks noChangeAspect="1"/>
          </p:cNvPicPr>
          <p:nvPr/>
        </p:nvPicPr>
        <p:blipFill>
          <a:blip r:embed="rId4"/>
          <a:stretch>
            <a:fillRect/>
          </a:stretch>
        </p:blipFill>
        <p:spPr>
          <a:xfrm>
            <a:off x="6538456" y="2692714"/>
            <a:ext cx="566976" cy="566976"/>
          </a:xfrm>
          <a:prstGeom prst="rect">
            <a:avLst/>
          </a:prstGeom>
        </p:spPr>
      </p:pic>
      <p:sp>
        <p:nvSpPr>
          <p:cNvPr id="5" name="Text 1"/>
          <p:cNvSpPr/>
          <p:nvPr/>
        </p:nvSpPr>
        <p:spPr>
          <a:xfrm>
            <a:off x="6280190" y="3356848"/>
            <a:ext cx="2291953" cy="1169789"/>
          </a:xfrm>
          <a:prstGeom prst="rect">
            <a:avLst/>
          </a:prstGeom>
          <a:noFill/>
          <a:ln/>
        </p:spPr>
        <p:txBody>
          <a:bodyPr wrap="square" lIns="0" tIns="0" rIns="0" bIns="0" rtlCol="0" anchor="t"/>
          <a:lstStyle/>
          <a:p>
            <a:pPr marL="0" indent="0" algn="l">
              <a:lnSpc>
                <a:spcPts val="3050"/>
              </a:lnSpc>
              <a:buNone/>
            </a:pPr>
            <a:r>
              <a:rPr lang="en-US" sz="2400" b="1" kern="0" spc="-49" dirty="0">
                <a:solidFill>
                  <a:srgbClr val="272525"/>
                </a:solidFill>
                <a:latin typeface="Palatino Linotype" panose="02040502050505030304" pitchFamily="18" charset="0"/>
                <a:ea typeface="Petrona Bold" pitchFamily="34" charset="-122"/>
                <a:cs typeface="Petrona Bold" pitchFamily="34" charset="-120"/>
              </a:rPr>
              <a:t>Targeted Product Marketing</a:t>
            </a:r>
            <a:endParaRPr lang="en-US" sz="2400" dirty="0">
              <a:latin typeface="Palatino Linotype" panose="02040502050505030304" pitchFamily="18" charset="0"/>
            </a:endParaRPr>
          </a:p>
        </p:txBody>
      </p:sp>
      <p:sp>
        <p:nvSpPr>
          <p:cNvPr id="6" name="Text 2"/>
          <p:cNvSpPr/>
          <p:nvPr/>
        </p:nvSpPr>
        <p:spPr>
          <a:xfrm>
            <a:off x="6280190" y="4662726"/>
            <a:ext cx="2291953" cy="2903220"/>
          </a:xfrm>
          <a:prstGeom prst="rect">
            <a:avLst/>
          </a:prstGeom>
          <a:noFill/>
          <a:ln/>
        </p:spPr>
        <p:txBody>
          <a:bodyPr wrap="square" lIns="0" tIns="0" rIns="0" bIns="0" rtlCol="0" anchor="t"/>
          <a:lstStyle/>
          <a:p>
            <a:pPr marL="0" indent="0" algn="l">
              <a:lnSpc>
                <a:spcPts val="2850"/>
              </a:lnSpc>
              <a:buNone/>
            </a:pPr>
            <a:r>
              <a:rPr lang="en-US" sz="1750" kern="0" spc="-36" dirty="0">
                <a:solidFill>
                  <a:srgbClr val="272525"/>
                </a:solidFill>
                <a:latin typeface="Palatino Linotype" panose="02040502050505030304" pitchFamily="18" charset="0"/>
                <a:ea typeface="Inter" pitchFamily="34" charset="-122"/>
                <a:cs typeface="Inter" pitchFamily="34" charset="-120"/>
              </a:rPr>
              <a:t>Focus marketing efforts on top-performing products and those with growth potential, adapting strategies based on specific product characteristics.</a:t>
            </a:r>
            <a:endParaRPr lang="en-US" sz="1750" dirty="0">
              <a:latin typeface="Palatino Linotype" panose="02040502050505030304" pitchFamily="18" charset="0"/>
            </a:endParaRPr>
          </a:p>
        </p:txBody>
      </p:sp>
      <p:pic>
        <p:nvPicPr>
          <p:cNvPr id="7" name="Image 2" descr="preencoded.png"/>
          <p:cNvPicPr>
            <a:picLocks noChangeAspect="1"/>
          </p:cNvPicPr>
          <p:nvPr/>
        </p:nvPicPr>
        <p:blipFill>
          <a:blip r:embed="rId5"/>
          <a:stretch>
            <a:fillRect/>
          </a:stretch>
        </p:blipFill>
        <p:spPr>
          <a:xfrm>
            <a:off x="9236644" y="2692714"/>
            <a:ext cx="566976" cy="566976"/>
          </a:xfrm>
          <a:prstGeom prst="rect">
            <a:avLst/>
          </a:prstGeom>
        </p:spPr>
      </p:pic>
      <p:sp>
        <p:nvSpPr>
          <p:cNvPr id="8" name="Text 3"/>
          <p:cNvSpPr/>
          <p:nvPr/>
        </p:nvSpPr>
        <p:spPr>
          <a:xfrm>
            <a:off x="8912304" y="3356848"/>
            <a:ext cx="2292072" cy="1169789"/>
          </a:xfrm>
          <a:prstGeom prst="rect">
            <a:avLst/>
          </a:prstGeom>
          <a:noFill/>
          <a:ln/>
        </p:spPr>
        <p:txBody>
          <a:bodyPr wrap="square" lIns="0" tIns="0" rIns="0" bIns="0" rtlCol="0" anchor="t"/>
          <a:lstStyle/>
          <a:p>
            <a:pPr marL="0" indent="0" algn="l">
              <a:lnSpc>
                <a:spcPts val="3050"/>
              </a:lnSpc>
              <a:buNone/>
            </a:pPr>
            <a:r>
              <a:rPr lang="en-US" sz="2400" b="1" kern="0" spc="-49" dirty="0">
                <a:solidFill>
                  <a:srgbClr val="272525"/>
                </a:solidFill>
                <a:latin typeface="Palatino Linotype" panose="02040502050505030304" pitchFamily="18" charset="0"/>
                <a:ea typeface="Petrona Bold" pitchFamily="34" charset="-122"/>
                <a:cs typeface="Petrona Bold" pitchFamily="34" charset="-120"/>
              </a:rPr>
              <a:t>Regional Expansion Strategies</a:t>
            </a:r>
            <a:endParaRPr lang="en-US" sz="2400" dirty="0">
              <a:latin typeface="Palatino Linotype" panose="02040502050505030304" pitchFamily="18" charset="0"/>
            </a:endParaRPr>
          </a:p>
        </p:txBody>
      </p:sp>
      <p:sp>
        <p:nvSpPr>
          <p:cNvPr id="9" name="Text 4"/>
          <p:cNvSpPr/>
          <p:nvPr/>
        </p:nvSpPr>
        <p:spPr>
          <a:xfrm>
            <a:off x="8912304" y="4662726"/>
            <a:ext cx="2292072" cy="2903220"/>
          </a:xfrm>
          <a:prstGeom prst="rect">
            <a:avLst/>
          </a:prstGeom>
          <a:noFill/>
          <a:ln/>
        </p:spPr>
        <p:txBody>
          <a:bodyPr wrap="square" lIns="0" tIns="0" rIns="0" bIns="0" rtlCol="0" anchor="t"/>
          <a:lstStyle/>
          <a:p>
            <a:pPr marL="0" indent="0" algn="l">
              <a:lnSpc>
                <a:spcPts val="2850"/>
              </a:lnSpc>
              <a:buNone/>
            </a:pPr>
            <a:r>
              <a:rPr lang="en-US" sz="1750" kern="0" spc="-36" dirty="0">
                <a:solidFill>
                  <a:srgbClr val="272525"/>
                </a:solidFill>
                <a:latin typeface="Palatino Linotype" panose="02040502050505030304" pitchFamily="18" charset="0"/>
                <a:ea typeface="Inter" pitchFamily="34" charset="-122"/>
                <a:cs typeface="Inter" pitchFamily="34" charset="-120"/>
              </a:rPr>
              <a:t>Explore strategic expansion opportunities in high-potential regions like the West, leveraging localized marketing campaigns and sales initiatives.</a:t>
            </a:r>
            <a:endParaRPr lang="en-US" sz="1750" dirty="0">
              <a:latin typeface="Palatino Linotype" panose="02040502050505030304" pitchFamily="18" charset="0"/>
            </a:endParaRPr>
          </a:p>
        </p:txBody>
      </p:sp>
      <p:pic>
        <p:nvPicPr>
          <p:cNvPr id="10" name="Image 3" descr="preencoded.png"/>
          <p:cNvPicPr>
            <a:picLocks noChangeAspect="1"/>
          </p:cNvPicPr>
          <p:nvPr/>
        </p:nvPicPr>
        <p:blipFill>
          <a:blip r:embed="rId6"/>
          <a:stretch>
            <a:fillRect/>
          </a:stretch>
        </p:blipFill>
        <p:spPr>
          <a:xfrm>
            <a:off x="11934831" y="2692714"/>
            <a:ext cx="566976" cy="566976"/>
          </a:xfrm>
          <a:prstGeom prst="rect">
            <a:avLst/>
          </a:prstGeom>
        </p:spPr>
      </p:pic>
      <p:sp>
        <p:nvSpPr>
          <p:cNvPr id="11" name="Text 5"/>
          <p:cNvSpPr/>
          <p:nvPr/>
        </p:nvSpPr>
        <p:spPr>
          <a:xfrm>
            <a:off x="11544538" y="3356848"/>
            <a:ext cx="2291953" cy="1169789"/>
          </a:xfrm>
          <a:prstGeom prst="rect">
            <a:avLst/>
          </a:prstGeom>
          <a:noFill/>
          <a:ln/>
        </p:spPr>
        <p:txBody>
          <a:bodyPr wrap="square" lIns="0" tIns="0" rIns="0" bIns="0" rtlCol="0" anchor="t"/>
          <a:lstStyle/>
          <a:p>
            <a:pPr marL="0" indent="0" algn="l">
              <a:lnSpc>
                <a:spcPts val="3050"/>
              </a:lnSpc>
              <a:buNone/>
            </a:pPr>
            <a:r>
              <a:rPr lang="en-US" sz="2400" b="1" kern="0" spc="-49" dirty="0">
                <a:solidFill>
                  <a:srgbClr val="272525"/>
                </a:solidFill>
                <a:latin typeface="Palatino Linotype" panose="02040502050505030304" pitchFamily="18" charset="0"/>
                <a:ea typeface="Petrona Bold" pitchFamily="34" charset="-122"/>
                <a:cs typeface="Petrona Bold" pitchFamily="34" charset="-120"/>
              </a:rPr>
              <a:t>Sales Team Performance Optimization</a:t>
            </a:r>
            <a:endParaRPr lang="en-US" sz="2400" dirty="0">
              <a:latin typeface="Palatino Linotype" panose="02040502050505030304" pitchFamily="18" charset="0"/>
            </a:endParaRPr>
          </a:p>
        </p:txBody>
      </p:sp>
      <p:sp>
        <p:nvSpPr>
          <p:cNvPr id="12" name="Text 6"/>
          <p:cNvSpPr/>
          <p:nvPr/>
        </p:nvSpPr>
        <p:spPr>
          <a:xfrm>
            <a:off x="11544538" y="4662726"/>
            <a:ext cx="2291953" cy="2903220"/>
          </a:xfrm>
          <a:prstGeom prst="rect">
            <a:avLst/>
          </a:prstGeom>
          <a:noFill/>
          <a:ln/>
        </p:spPr>
        <p:txBody>
          <a:bodyPr wrap="square" lIns="0" tIns="0" rIns="0" bIns="0" rtlCol="0" anchor="t"/>
          <a:lstStyle/>
          <a:p>
            <a:pPr marL="0" indent="0" algn="l">
              <a:lnSpc>
                <a:spcPts val="2850"/>
              </a:lnSpc>
              <a:buNone/>
            </a:pPr>
            <a:r>
              <a:rPr lang="en-US" sz="1750" kern="0" spc="-36" dirty="0">
                <a:solidFill>
                  <a:srgbClr val="272525"/>
                </a:solidFill>
                <a:latin typeface="Palatino Linotype" panose="02040502050505030304" pitchFamily="18" charset="0"/>
                <a:ea typeface="Inter" pitchFamily="34" charset="-122"/>
                <a:cs typeface="Inter" pitchFamily="34" charset="-120"/>
              </a:rPr>
              <a:t>Provide targeted coaching and training to enhance sales representative performance, leveraging best practices and individual strengths.</a:t>
            </a:r>
            <a:endParaRPr lang="en-US" sz="1750" dirty="0">
              <a:latin typeface="Palatino Linotype" panose="02040502050505030304" pitchFamily="18" charset="0"/>
            </a:endParaRPr>
          </a:p>
        </p:txBody>
      </p:sp>
      <p:sp>
        <p:nvSpPr>
          <p:cNvPr id="13" name="Rectangle: Rounded Corners 12">
            <a:extLst>
              <a:ext uri="{FF2B5EF4-FFF2-40B4-BE49-F238E27FC236}">
                <a16:creationId xmlns:a16="http://schemas.microsoft.com/office/drawing/2014/main" id="{DB17F7C3-2E97-104F-4AA9-BD6A53806ED4}"/>
              </a:ext>
            </a:extLst>
          </p:cNvPr>
          <p:cNvSpPr/>
          <p:nvPr/>
        </p:nvSpPr>
        <p:spPr>
          <a:xfrm>
            <a:off x="12790449" y="7789127"/>
            <a:ext cx="1694985" cy="301083"/>
          </a:xfrm>
          <a:prstGeom prst="roundRect">
            <a:avLst>
              <a:gd name="adj" fmla="val 0"/>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7410506" y="742950"/>
            <a:ext cx="5743099" cy="717947"/>
          </a:xfrm>
          <a:prstGeom prst="rect">
            <a:avLst/>
          </a:prstGeom>
          <a:noFill/>
          <a:ln/>
        </p:spPr>
        <p:txBody>
          <a:bodyPr wrap="none" lIns="0" tIns="0" rIns="0" bIns="0" rtlCol="0" anchor="t"/>
          <a:lstStyle/>
          <a:p>
            <a:pPr marL="0" indent="0">
              <a:lnSpc>
                <a:spcPts val="5650"/>
              </a:lnSpc>
              <a:buNone/>
            </a:pPr>
            <a:r>
              <a:rPr lang="en-US" sz="4500" b="1" kern="0" spc="-90" dirty="0">
                <a:solidFill>
                  <a:srgbClr val="F95F88"/>
                </a:solidFill>
                <a:latin typeface="Palatino Linotype" panose="02040502050505030304" pitchFamily="18" charset="0"/>
                <a:ea typeface="Petrona Bold" pitchFamily="34" charset="-122"/>
                <a:cs typeface="Petrona Bold" pitchFamily="34" charset="-120"/>
              </a:rPr>
              <a:t>Actionable Insights</a:t>
            </a:r>
            <a:endParaRPr lang="en-US" sz="4500" dirty="0">
              <a:latin typeface="Palatino Linotype" panose="02040502050505030304" pitchFamily="18" charset="0"/>
            </a:endParaRPr>
          </a:p>
        </p:txBody>
      </p:sp>
      <p:pic>
        <p:nvPicPr>
          <p:cNvPr id="4" name="Image 1" descr="preencoded.png"/>
          <p:cNvPicPr>
            <a:picLocks noChangeAspect="1"/>
          </p:cNvPicPr>
          <p:nvPr/>
        </p:nvPicPr>
        <p:blipFill>
          <a:blip r:embed="rId4"/>
          <a:stretch>
            <a:fillRect/>
          </a:stretch>
        </p:blipFill>
        <p:spPr>
          <a:xfrm>
            <a:off x="6217325" y="1774150"/>
            <a:ext cx="1044178" cy="1570077"/>
          </a:xfrm>
          <a:prstGeom prst="rect">
            <a:avLst/>
          </a:prstGeom>
        </p:spPr>
      </p:pic>
      <p:sp>
        <p:nvSpPr>
          <p:cNvPr id="5" name="Text 1"/>
          <p:cNvSpPr/>
          <p:nvPr/>
        </p:nvSpPr>
        <p:spPr>
          <a:xfrm>
            <a:off x="7574756" y="1982986"/>
            <a:ext cx="2871549" cy="358973"/>
          </a:xfrm>
          <a:prstGeom prst="rect">
            <a:avLst/>
          </a:prstGeom>
          <a:noFill/>
          <a:ln/>
        </p:spPr>
        <p:txBody>
          <a:bodyPr wrap="none" lIns="0" tIns="0" rIns="0" bIns="0" rtlCol="0" anchor="t"/>
          <a:lstStyle/>
          <a:p>
            <a:pPr marL="0" indent="0" algn="l">
              <a:lnSpc>
                <a:spcPts val="2800"/>
              </a:lnSpc>
              <a:buNone/>
            </a:pPr>
            <a:r>
              <a:rPr lang="en-US" sz="2400" b="1" kern="0" spc="-45" dirty="0">
                <a:solidFill>
                  <a:srgbClr val="272525"/>
                </a:solidFill>
                <a:latin typeface="Palatino Linotype" panose="02040502050505030304" pitchFamily="18" charset="0"/>
                <a:ea typeface="Petrona Bold" pitchFamily="34" charset="-122"/>
                <a:cs typeface="Petrona Bold" pitchFamily="34" charset="-120"/>
              </a:rPr>
              <a:t>Product 30 Analysis</a:t>
            </a:r>
            <a:endParaRPr lang="en-US" sz="2400" dirty="0">
              <a:latin typeface="Palatino Linotype" panose="02040502050505030304" pitchFamily="18" charset="0"/>
            </a:endParaRPr>
          </a:p>
        </p:txBody>
      </p:sp>
      <p:sp>
        <p:nvSpPr>
          <p:cNvPr id="6" name="Text 2"/>
          <p:cNvSpPr/>
          <p:nvPr/>
        </p:nvSpPr>
        <p:spPr>
          <a:xfrm>
            <a:off x="7574756" y="2467213"/>
            <a:ext cx="6324719" cy="668179"/>
          </a:xfrm>
          <a:prstGeom prst="rect">
            <a:avLst/>
          </a:prstGeom>
          <a:noFill/>
          <a:ln/>
        </p:spPr>
        <p:txBody>
          <a:bodyPr wrap="square" lIns="0" tIns="0" rIns="0" bIns="0" rtlCol="0" anchor="t"/>
          <a:lstStyle/>
          <a:p>
            <a:pPr marL="0" indent="0" algn="l">
              <a:lnSpc>
                <a:spcPts val="2600"/>
              </a:lnSpc>
              <a:buNone/>
            </a:pPr>
            <a:r>
              <a:rPr lang="en-US" kern="0" spc="-33" dirty="0">
                <a:solidFill>
                  <a:srgbClr val="272525"/>
                </a:solidFill>
                <a:latin typeface="Palatino Linotype" panose="02040502050505030304" pitchFamily="18" charset="0"/>
                <a:ea typeface="Inter" pitchFamily="34" charset="-122"/>
                <a:cs typeface="Inter" pitchFamily="34" charset="-120"/>
              </a:rPr>
              <a:t>Conduct a thorough analysis of Product 30's sales performance, identifying key drivers and opportunities for further optimization.</a:t>
            </a:r>
            <a:endParaRPr lang="en-US" dirty="0">
              <a:latin typeface="Palatino Linotype" panose="02040502050505030304" pitchFamily="18" charset="0"/>
            </a:endParaRPr>
          </a:p>
        </p:txBody>
      </p:sp>
      <p:pic>
        <p:nvPicPr>
          <p:cNvPr id="7" name="Image 2" descr="preencoded.png"/>
          <p:cNvPicPr>
            <a:picLocks noChangeAspect="1"/>
          </p:cNvPicPr>
          <p:nvPr/>
        </p:nvPicPr>
        <p:blipFill>
          <a:blip r:embed="rId5"/>
          <a:stretch>
            <a:fillRect/>
          </a:stretch>
        </p:blipFill>
        <p:spPr>
          <a:xfrm>
            <a:off x="6217325" y="3344228"/>
            <a:ext cx="1044178" cy="1904167"/>
          </a:xfrm>
          <a:prstGeom prst="rect">
            <a:avLst/>
          </a:prstGeom>
        </p:spPr>
      </p:pic>
      <p:sp>
        <p:nvSpPr>
          <p:cNvPr id="8" name="Text 3"/>
          <p:cNvSpPr/>
          <p:nvPr/>
        </p:nvSpPr>
        <p:spPr>
          <a:xfrm>
            <a:off x="7574756" y="3631120"/>
            <a:ext cx="2871549" cy="358973"/>
          </a:xfrm>
          <a:prstGeom prst="rect">
            <a:avLst/>
          </a:prstGeom>
          <a:noFill/>
          <a:ln/>
        </p:spPr>
        <p:txBody>
          <a:bodyPr wrap="none" lIns="0" tIns="0" rIns="0" bIns="0" rtlCol="0" anchor="t"/>
          <a:lstStyle/>
          <a:p>
            <a:pPr marL="0" indent="0" algn="l">
              <a:lnSpc>
                <a:spcPts val="2800"/>
              </a:lnSpc>
              <a:buNone/>
            </a:pPr>
            <a:r>
              <a:rPr lang="en-US" sz="2400" b="1" kern="0" spc="-45" dirty="0">
                <a:solidFill>
                  <a:srgbClr val="272525"/>
                </a:solidFill>
                <a:latin typeface="Palatino Linotype" panose="02040502050505030304" pitchFamily="18" charset="0"/>
                <a:ea typeface="Petrona Bold" pitchFamily="34" charset="-122"/>
                <a:cs typeface="Petrona Bold" pitchFamily="34" charset="-120"/>
              </a:rPr>
              <a:t>West Region Strategy</a:t>
            </a:r>
            <a:endParaRPr lang="en-US" sz="2400" dirty="0">
              <a:latin typeface="Palatino Linotype" panose="02040502050505030304" pitchFamily="18" charset="0"/>
            </a:endParaRPr>
          </a:p>
        </p:txBody>
      </p:sp>
      <p:sp>
        <p:nvSpPr>
          <p:cNvPr id="9" name="Text 4"/>
          <p:cNvSpPr/>
          <p:nvPr/>
        </p:nvSpPr>
        <p:spPr>
          <a:xfrm>
            <a:off x="7574756" y="4037290"/>
            <a:ext cx="6324719" cy="1002268"/>
          </a:xfrm>
          <a:prstGeom prst="rect">
            <a:avLst/>
          </a:prstGeom>
          <a:noFill/>
          <a:ln/>
        </p:spPr>
        <p:txBody>
          <a:bodyPr wrap="square" lIns="0" tIns="0" rIns="0" bIns="0" rtlCol="0" anchor="t"/>
          <a:lstStyle/>
          <a:p>
            <a:pPr marL="0" indent="0" algn="l">
              <a:lnSpc>
                <a:spcPts val="2600"/>
              </a:lnSpc>
              <a:buNone/>
            </a:pPr>
            <a:r>
              <a:rPr lang="en-US" kern="0" spc="-33" dirty="0">
                <a:solidFill>
                  <a:srgbClr val="272525"/>
                </a:solidFill>
                <a:latin typeface="Palatino Linotype" panose="02040502050505030304" pitchFamily="18" charset="0"/>
                <a:ea typeface="Inter" pitchFamily="34" charset="-122"/>
                <a:cs typeface="Inter" pitchFamily="34" charset="-120"/>
              </a:rPr>
              <a:t>Develop a comprehensive strategy for expanding into the West region, including market research, target audience identification, and tailored marketing campaigns.</a:t>
            </a:r>
            <a:endParaRPr lang="en-US" dirty="0">
              <a:latin typeface="Palatino Linotype" panose="02040502050505030304" pitchFamily="18" charset="0"/>
            </a:endParaRPr>
          </a:p>
        </p:txBody>
      </p:sp>
      <p:pic>
        <p:nvPicPr>
          <p:cNvPr id="10" name="Image 3" descr="preencoded.png"/>
          <p:cNvPicPr>
            <a:picLocks noChangeAspect="1"/>
          </p:cNvPicPr>
          <p:nvPr/>
        </p:nvPicPr>
        <p:blipFill>
          <a:blip r:embed="rId6"/>
          <a:stretch>
            <a:fillRect/>
          </a:stretch>
        </p:blipFill>
        <p:spPr>
          <a:xfrm>
            <a:off x="6217325" y="5248394"/>
            <a:ext cx="1044178" cy="2238256"/>
          </a:xfrm>
          <a:prstGeom prst="rect">
            <a:avLst/>
          </a:prstGeom>
        </p:spPr>
      </p:pic>
      <p:sp>
        <p:nvSpPr>
          <p:cNvPr id="11" name="Text 5"/>
          <p:cNvSpPr/>
          <p:nvPr/>
        </p:nvSpPr>
        <p:spPr>
          <a:xfrm>
            <a:off x="7574756" y="5501834"/>
            <a:ext cx="2871549" cy="358973"/>
          </a:xfrm>
          <a:prstGeom prst="rect">
            <a:avLst/>
          </a:prstGeom>
          <a:noFill/>
          <a:ln/>
        </p:spPr>
        <p:txBody>
          <a:bodyPr wrap="none" lIns="0" tIns="0" rIns="0" bIns="0" rtlCol="0" anchor="t"/>
          <a:lstStyle/>
          <a:p>
            <a:pPr marL="0" indent="0" algn="l">
              <a:lnSpc>
                <a:spcPts val="2800"/>
              </a:lnSpc>
              <a:buNone/>
            </a:pPr>
            <a:r>
              <a:rPr lang="en-US" sz="2400" b="1" kern="0" spc="-45" dirty="0">
                <a:solidFill>
                  <a:srgbClr val="272525"/>
                </a:solidFill>
                <a:latin typeface="Palatino Linotype" panose="02040502050505030304" pitchFamily="18" charset="0"/>
                <a:ea typeface="Petrona Bold" pitchFamily="34" charset="-122"/>
                <a:cs typeface="Petrona Bold" pitchFamily="34" charset="-120"/>
              </a:rPr>
              <a:t>Sales Team Training</a:t>
            </a:r>
            <a:endParaRPr lang="en-US" sz="2400" dirty="0">
              <a:latin typeface="Palatino Linotype" panose="02040502050505030304" pitchFamily="18" charset="0"/>
            </a:endParaRPr>
          </a:p>
        </p:txBody>
      </p:sp>
      <p:sp>
        <p:nvSpPr>
          <p:cNvPr id="12" name="Text 6"/>
          <p:cNvSpPr/>
          <p:nvPr/>
        </p:nvSpPr>
        <p:spPr>
          <a:xfrm>
            <a:off x="7574756" y="5941457"/>
            <a:ext cx="6324719" cy="1336358"/>
          </a:xfrm>
          <a:prstGeom prst="rect">
            <a:avLst/>
          </a:prstGeom>
          <a:noFill/>
          <a:ln/>
        </p:spPr>
        <p:txBody>
          <a:bodyPr wrap="square" lIns="0" tIns="0" rIns="0" bIns="0" rtlCol="0" anchor="t"/>
          <a:lstStyle/>
          <a:p>
            <a:pPr marL="0" indent="0" algn="l">
              <a:lnSpc>
                <a:spcPts val="2600"/>
              </a:lnSpc>
              <a:buNone/>
            </a:pPr>
            <a:r>
              <a:rPr lang="en-US" kern="0" spc="-33" dirty="0">
                <a:solidFill>
                  <a:srgbClr val="272525"/>
                </a:solidFill>
                <a:latin typeface="Palatino Linotype" panose="02040502050505030304" pitchFamily="18" charset="0"/>
                <a:ea typeface="Inter" pitchFamily="34" charset="-122"/>
                <a:cs typeface="Inter" pitchFamily="34" charset="-120"/>
              </a:rPr>
              <a:t>Implement a comprehensive training program to equip sales representatives with the knowledge and skills to excel in their roles, enhancing their ability to effectively close deals and drive sales growth.</a:t>
            </a:r>
            <a:endParaRPr lang="en-US" dirty="0">
              <a:latin typeface="Palatino Linotype" panose="02040502050505030304" pitchFamily="18" charset="0"/>
            </a:endParaRPr>
          </a:p>
        </p:txBody>
      </p:sp>
      <p:sp>
        <p:nvSpPr>
          <p:cNvPr id="13" name="Rectangle: Rounded Corners 12">
            <a:extLst>
              <a:ext uri="{FF2B5EF4-FFF2-40B4-BE49-F238E27FC236}">
                <a16:creationId xmlns:a16="http://schemas.microsoft.com/office/drawing/2014/main" id="{2EBA8285-F693-7DFA-B4D4-A87260466B18}"/>
              </a:ext>
            </a:extLst>
          </p:cNvPr>
          <p:cNvSpPr/>
          <p:nvPr/>
        </p:nvSpPr>
        <p:spPr>
          <a:xfrm>
            <a:off x="12790449" y="7789127"/>
            <a:ext cx="1694985" cy="301083"/>
          </a:xfrm>
          <a:prstGeom prst="roundRect">
            <a:avLst>
              <a:gd name="adj" fmla="val 0"/>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466142"/>
            <a:ext cx="7350562" cy="779621"/>
          </a:xfrm>
          <a:prstGeom prst="rect">
            <a:avLst/>
          </a:prstGeom>
          <a:noFill/>
          <a:ln/>
        </p:spPr>
        <p:txBody>
          <a:bodyPr wrap="none" lIns="0" tIns="0" rIns="0" bIns="0" rtlCol="0" anchor="t"/>
          <a:lstStyle/>
          <a:p>
            <a:pPr marL="0" indent="0">
              <a:lnSpc>
                <a:spcPts val="6100"/>
              </a:lnSpc>
              <a:buNone/>
            </a:pPr>
            <a:r>
              <a:rPr lang="en-US" sz="4900" b="1" kern="0" spc="-98" dirty="0">
                <a:solidFill>
                  <a:srgbClr val="F95F88"/>
                </a:solidFill>
                <a:latin typeface="Palatino Linotype" panose="02040502050505030304" pitchFamily="18" charset="0"/>
                <a:ea typeface="Petrona Bold" pitchFamily="34" charset="-122"/>
                <a:cs typeface="Petrona Bold" pitchFamily="34" charset="-120"/>
              </a:rPr>
              <a:t>Next Steps and Conclusion</a:t>
            </a:r>
            <a:endParaRPr lang="en-US" sz="4900" dirty="0">
              <a:latin typeface="Palatino Linotype" panose="02040502050505030304" pitchFamily="18" charset="0"/>
            </a:endParaRPr>
          </a:p>
        </p:txBody>
      </p:sp>
      <p:sp>
        <p:nvSpPr>
          <p:cNvPr id="4" name="Text 1"/>
          <p:cNvSpPr/>
          <p:nvPr/>
        </p:nvSpPr>
        <p:spPr>
          <a:xfrm>
            <a:off x="6280190" y="3585924"/>
            <a:ext cx="7556421" cy="2177415"/>
          </a:xfrm>
          <a:prstGeom prst="rect">
            <a:avLst/>
          </a:prstGeom>
          <a:noFill/>
          <a:ln/>
        </p:spPr>
        <p:txBody>
          <a:bodyPr wrap="square" lIns="0" tIns="0" rIns="0" bIns="0" rtlCol="0" anchor="t"/>
          <a:lstStyle/>
          <a:p>
            <a:pPr marL="0" indent="0">
              <a:lnSpc>
                <a:spcPts val="2850"/>
              </a:lnSpc>
              <a:buNone/>
            </a:pPr>
            <a:r>
              <a:rPr lang="en-US" kern="0" spc="-36" dirty="0">
                <a:solidFill>
                  <a:srgbClr val="272525"/>
                </a:solidFill>
                <a:latin typeface="Palatino Linotype" panose="02040502050505030304" pitchFamily="18" charset="0"/>
                <a:ea typeface="Inter" pitchFamily="34" charset="-122"/>
                <a:cs typeface="Inter" pitchFamily="34" charset="-120"/>
              </a:rPr>
              <a:t>By implementing the actionable insights discussed, we can capitalize on emerging trends, strengthen our sales distribution, and achieve significant growth in the coming year. Our commitment to data-driven decision-making, combined with a focused approach to strategic initiatives, will drive our sales success and solidify our position as industry leaders.</a:t>
            </a:r>
            <a:endParaRPr lang="en-US" dirty="0">
              <a:latin typeface="Palatino Linotype" panose="02040502050505030304" pitchFamily="18" charset="0"/>
            </a:endParaRPr>
          </a:p>
        </p:txBody>
      </p:sp>
      <p:sp>
        <p:nvSpPr>
          <p:cNvPr id="11" name="Rectangle: Rounded Corners 10">
            <a:extLst>
              <a:ext uri="{FF2B5EF4-FFF2-40B4-BE49-F238E27FC236}">
                <a16:creationId xmlns:a16="http://schemas.microsoft.com/office/drawing/2014/main" id="{CFD79893-51BD-0F19-8496-F445545320D0}"/>
              </a:ext>
            </a:extLst>
          </p:cNvPr>
          <p:cNvSpPr/>
          <p:nvPr/>
        </p:nvSpPr>
        <p:spPr>
          <a:xfrm>
            <a:off x="12790449" y="7789127"/>
            <a:ext cx="1694985" cy="301083"/>
          </a:xfrm>
          <a:prstGeom prst="roundRect">
            <a:avLst>
              <a:gd name="adj" fmla="val 0"/>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86</TotalTime>
  <Words>566</Words>
  <Application>Microsoft Office PowerPoint</Application>
  <PresentationFormat>Custom</PresentationFormat>
  <Paragraphs>62</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Palatino Linotype</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Ifeanyi Oranekwu</cp:lastModifiedBy>
  <cp:revision>10</cp:revision>
  <dcterms:created xsi:type="dcterms:W3CDTF">2025-02-25T12:19:54Z</dcterms:created>
  <dcterms:modified xsi:type="dcterms:W3CDTF">2025-02-25T13:47:44Z</dcterms:modified>
</cp:coreProperties>
</file>